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24" r:id="rId1"/>
  </p:sldMasterIdLst>
  <p:notesMasterIdLst>
    <p:notesMasterId r:id="rId35"/>
  </p:notesMasterIdLst>
  <p:sldIdLst>
    <p:sldId id="256" r:id="rId2"/>
    <p:sldId id="327" r:id="rId3"/>
    <p:sldId id="306" r:id="rId4"/>
    <p:sldId id="308" r:id="rId5"/>
    <p:sldId id="309" r:id="rId6"/>
    <p:sldId id="335" r:id="rId7"/>
    <p:sldId id="334" r:id="rId8"/>
    <p:sldId id="340" r:id="rId9"/>
    <p:sldId id="333" r:id="rId10"/>
    <p:sldId id="312" r:id="rId11"/>
    <p:sldId id="313" r:id="rId12"/>
    <p:sldId id="320" r:id="rId13"/>
    <p:sldId id="338" r:id="rId14"/>
    <p:sldId id="332" r:id="rId15"/>
    <p:sldId id="336" r:id="rId16"/>
    <p:sldId id="345" r:id="rId17"/>
    <p:sldId id="346" r:id="rId18"/>
    <p:sldId id="347" r:id="rId19"/>
    <p:sldId id="348" r:id="rId20"/>
    <p:sldId id="349" r:id="rId21"/>
    <p:sldId id="341" r:id="rId22"/>
    <p:sldId id="342" r:id="rId23"/>
    <p:sldId id="343" r:id="rId24"/>
    <p:sldId id="344" r:id="rId25"/>
    <p:sldId id="354" r:id="rId26"/>
    <p:sldId id="352" r:id="rId27"/>
    <p:sldId id="339" r:id="rId28"/>
    <p:sldId id="351" r:id="rId29"/>
    <p:sldId id="350" r:id="rId30"/>
    <p:sldId id="353" r:id="rId31"/>
    <p:sldId id="337" r:id="rId32"/>
    <p:sldId id="321" r:id="rId33"/>
    <p:sldId id="326" r:id="rId34"/>
  </p:sldIdLst>
  <p:sldSz cx="9144000" cy="5143500" type="screen16x9"/>
  <p:notesSz cx="6858000" cy="9144000"/>
  <p:embeddedFontLst>
    <p:embeddedFont>
      <p:font typeface="Barlow" panose="020B0600000101010101" charset="0"/>
      <p:regular r:id="rId36"/>
      <p:bold r:id="rId37"/>
      <p:italic r:id="rId38"/>
      <p:boldItalic r:id="rId39"/>
    </p:embeddedFont>
    <p:embeddedFont>
      <p:font typeface="Barlow Condensed Light" panose="020B0600000101010101" charset="0"/>
      <p:regular r:id="rId40"/>
      <p:bold r:id="rId41"/>
      <p:italic r:id="rId42"/>
      <p:boldItalic r:id="rId43"/>
    </p:embeddedFont>
    <p:embeddedFont>
      <p:font typeface="Rozha One" panose="020B0600000101010101" charset="0"/>
      <p:regular r:id="rId44"/>
    </p:embeddedFont>
    <p:embeddedFont>
      <p:font typeface="넥슨Lv1고딕" panose="00000500000000000000" pitchFamily="2" charset="-127"/>
      <p:regular r:id="rId45"/>
    </p:embeddedFont>
    <p:embeddedFont>
      <p:font typeface="넥슨Lv1고딕 Bold" panose="00000800000000000000" pitchFamily="2" charset="-127"/>
      <p:bold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808"/>
    <a:srgbClr val="FFBA75"/>
    <a:srgbClr val="0000FF"/>
    <a:srgbClr val="FFBC47"/>
    <a:srgbClr val="FFFFFF"/>
    <a:srgbClr val="E35857"/>
    <a:srgbClr val="81BDD2"/>
    <a:srgbClr val="CBCBCB"/>
    <a:srgbClr val="ADC1EB"/>
    <a:srgbClr val="439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D3BB845-60E1-4C61-ABB5-409165628BD1}">
  <a:tblStyle styleId="{DD3BB845-60E1-4C61-ABB5-409165628B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79" autoAdjust="0"/>
    <p:restoredTop sz="84889" autoAdjust="0"/>
  </p:normalViewPr>
  <p:slideViewPr>
    <p:cSldViewPr snapToGrid="0">
      <p:cViewPr varScale="1">
        <p:scale>
          <a:sx n="97" d="100"/>
          <a:sy n="97" d="100"/>
        </p:scale>
        <p:origin x="107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33b2d619d_0_133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33b2d619d_0_133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93750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32547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3867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5" name="Google Shape;4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66707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5" name="Google Shape;4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52037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5" name="Google Shape;4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182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https://m.blog.naver.com/PostView.naver?isHttpsRedirect=true&amp;blogId=tmondev&amp;logNo=221482642227</a:t>
            </a:r>
            <a:endParaRPr dirty="0"/>
          </a:p>
        </p:txBody>
      </p:sp>
      <p:sp>
        <p:nvSpPr>
          <p:cNvPr id="465" name="Google Shape;4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39951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https://m.blog.naver.com/PostView.naver?isHttpsRedirect=true&amp;blogId=tmondev&amp;logNo=221482642227</a:t>
            </a:r>
            <a:endParaRPr dirty="0"/>
          </a:p>
        </p:txBody>
      </p:sp>
      <p:sp>
        <p:nvSpPr>
          <p:cNvPr id="465" name="Google Shape;4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1414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https://m.blog.naver.com/PostView.naver?isHttpsRedirect=true&amp;blogId=tmondev&amp;logNo=221482642227</a:t>
            </a:r>
            <a:endParaRPr dirty="0"/>
          </a:p>
        </p:txBody>
      </p:sp>
      <p:sp>
        <p:nvSpPr>
          <p:cNvPr id="465" name="Google Shape;4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342468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https://m.blog.naver.com/PostView.naver?isHttpsRedirect=true&amp;blogId=tmondev&amp;logNo=221482642227</a:t>
            </a:r>
            <a:endParaRPr dirty="0"/>
          </a:p>
        </p:txBody>
      </p:sp>
      <p:sp>
        <p:nvSpPr>
          <p:cNvPr id="465" name="Google Shape;4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0214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14441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https://m.blog.naver.com/PostView.naver?isHttpsRedirect=true&amp;blogId=tmondev&amp;logNo=221482642227</a:t>
            </a:r>
            <a:endParaRPr dirty="0"/>
          </a:p>
        </p:txBody>
      </p:sp>
      <p:sp>
        <p:nvSpPr>
          <p:cNvPr id="465" name="Google Shape;4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64353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6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55127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22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07429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15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439135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633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21654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88569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8080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7004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19:notes"/>
          <p:cNvSpPr txBox="1">
            <a:spLocks noGrp="1"/>
          </p:cNvSpPr>
          <p:nvPr>
            <p:ph type="body" idx="1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01688"/>
            <a:ext cx="7126287" cy="40100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8641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/>
          <p:nvPr/>
        </p:nvSpPr>
        <p:spPr>
          <a:xfrm>
            <a:off x="-48100" y="-53085"/>
            <a:ext cx="4346950" cy="3402450"/>
          </a:xfrm>
          <a:custGeom>
            <a:avLst/>
            <a:gdLst/>
            <a:ahLst/>
            <a:cxnLst/>
            <a:rect l="l" t="t" r="r" b="b"/>
            <a:pathLst>
              <a:path w="173878" h="136098" extrusionOk="0">
                <a:moveTo>
                  <a:pt x="0" y="0"/>
                </a:moveTo>
                <a:lnTo>
                  <a:pt x="0" y="136098"/>
                </a:lnTo>
                <a:lnTo>
                  <a:pt x="173878" y="98319"/>
                </a:lnTo>
                <a:lnTo>
                  <a:pt x="130636" y="91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40" name="Google Shape;340;p40"/>
          <p:cNvSpPr/>
          <p:nvPr/>
        </p:nvSpPr>
        <p:spPr>
          <a:xfrm>
            <a:off x="-48100" y="2404900"/>
            <a:ext cx="6793525" cy="3072450"/>
          </a:xfrm>
          <a:custGeom>
            <a:avLst/>
            <a:gdLst/>
            <a:ahLst/>
            <a:cxnLst/>
            <a:rect l="l" t="t" r="r" b="b"/>
            <a:pathLst>
              <a:path w="271741" h="122898" extrusionOk="0">
                <a:moveTo>
                  <a:pt x="0" y="37780"/>
                </a:moveTo>
                <a:lnTo>
                  <a:pt x="0" y="122898"/>
                </a:lnTo>
                <a:lnTo>
                  <a:pt x="271741" y="122898"/>
                </a:lnTo>
                <a:lnTo>
                  <a:pt x="174333" y="0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41" name="Google Shape;341;p40"/>
          <p:cNvSpPr/>
          <p:nvPr/>
        </p:nvSpPr>
        <p:spPr>
          <a:xfrm>
            <a:off x="3200731" y="-70150"/>
            <a:ext cx="6065225" cy="3322800"/>
          </a:xfrm>
          <a:custGeom>
            <a:avLst/>
            <a:gdLst/>
            <a:ahLst/>
            <a:cxnLst/>
            <a:rect l="l" t="t" r="r" b="b"/>
            <a:pathLst>
              <a:path w="242609" h="132912" extrusionOk="0">
                <a:moveTo>
                  <a:pt x="0" y="455"/>
                </a:moveTo>
                <a:lnTo>
                  <a:pt x="44607" y="100594"/>
                </a:lnTo>
                <a:lnTo>
                  <a:pt x="242609" y="132912"/>
                </a:lnTo>
                <a:lnTo>
                  <a:pt x="242609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42" name="Google Shape;342;p40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0"/>
          <p:cNvSpPr txBox="1">
            <a:spLocks noGrp="1"/>
          </p:cNvSpPr>
          <p:nvPr>
            <p:ph type="ctrTitle"/>
          </p:nvPr>
        </p:nvSpPr>
        <p:spPr>
          <a:xfrm>
            <a:off x="2218775" y="1512863"/>
            <a:ext cx="4706400" cy="15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5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4" name="Google Shape;344;p40"/>
          <p:cNvSpPr txBox="1">
            <a:spLocks noGrp="1"/>
          </p:cNvSpPr>
          <p:nvPr>
            <p:ph type="subTitle" idx="1"/>
          </p:nvPr>
        </p:nvSpPr>
        <p:spPr>
          <a:xfrm>
            <a:off x="2515500" y="3128650"/>
            <a:ext cx="4113000" cy="2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chemeClr val="dk1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cxnSp>
        <p:nvCxnSpPr>
          <p:cNvPr id="345" name="Google Shape;345;p40"/>
          <p:cNvCxnSpPr/>
          <p:nvPr/>
        </p:nvCxnSpPr>
        <p:spPr>
          <a:xfrm>
            <a:off x="64048" y="564550"/>
            <a:ext cx="900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6" name="Google Shape;346;p40"/>
          <p:cNvCxnSpPr/>
          <p:nvPr/>
        </p:nvCxnSpPr>
        <p:spPr>
          <a:xfrm>
            <a:off x="53418" y="4582625"/>
            <a:ext cx="900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2"/>
          <p:cNvSpPr/>
          <p:nvPr/>
        </p:nvSpPr>
        <p:spPr>
          <a:xfrm rot="10800000" flipH="1">
            <a:off x="2023421" y="1359233"/>
            <a:ext cx="4124075" cy="4000500"/>
          </a:xfrm>
          <a:custGeom>
            <a:avLst/>
            <a:gdLst/>
            <a:ahLst/>
            <a:cxnLst/>
            <a:rect l="l" t="t" r="r" b="b"/>
            <a:pathLst>
              <a:path w="164963" h="160020" extrusionOk="0">
                <a:moveTo>
                  <a:pt x="0" y="0"/>
                </a:moveTo>
                <a:lnTo>
                  <a:pt x="164963" y="0"/>
                </a:lnTo>
                <a:lnTo>
                  <a:pt x="119243" y="16002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60" name="Google Shape;360;p42"/>
          <p:cNvSpPr/>
          <p:nvPr/>
        </p:nvSpPr>
        <p:spPr>
          <a:xfrm>
            <a:off x="3956575" y="-131581"/>
            <a:ext cx="5277925" cy="1600100"/>
          </a:xfrm>
          <a:custGeom>
            <a:avLst/>
            <a:gdLst/>
            <a:ahLst/>
            <a:cxnLst/>
            <a:rect l="l" t="t" r="r" b="b"/>
            <a:pathLst>
              <a:path w="211117" h="64004" extrusionOk="0">
                <a:moveTo>
                  <a:pt x="211117" y="4067"/>
                </a:moveTo>
                <a:lnTo>
                  <a:pt x="211117" y="0"/>
                </a:lnTo>
                <a:lnTo>
                  <a:pt x="36953" y="0"/>
                </a:lnTo>
                <a:lnTo>
                  <a:pt x="0" y="64004"/>
                </a:lnTo>
                <a:lnTo>
                  <a:pt x="177146" y="334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361" name="Google Shape;361;p42"/>
          <p:cNvSpPr/>
          <p:nvPr/>
        </p:nvSpPr>
        <p:spPr>
          <a:xfrm>
            <a:off x="-77225" y="1390125"/>
            <a:ext cx="5097150" cy="4083025"/>
          </a:xfrm>
          <a:custGeom>
            <a:avLst/>
            <a:gdLst/>
            <a:ahLst/>
            <a:cxnLst/>
            <a:rect l="l" t="t" r="r" b="b"/>
            <a:pathLst>
              <a:path w="203886" h="163321" extrusionOk="0">
                <a:moveTo>
                  <a:pt x="0" y="161256"/>
                </a:moveTo>
                <a:lnTo>
                  <a:pt x="0" y="61784"/>
                </a:lnTo>
                <a:lnTo>
                  <a:pt x="203886" y="0"/>
                </a:lnTo>
                <a:lnTo>
                  <a:pt x="80633" y="163321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362" name="Google Shape;362;p42"/>
          <p:cNvSpPr/>
          <p:nvPr/>
        </p:nvSpPr>
        <p:spPr>
          <a:xfrm rot="10800000" flipH="1">
            <a:off x="-61779" y="-92671"/>
            <a:ext cx="4927250" cy="3027400"/>
          </a:xfrm>
          <a:custGeom>
            <a:avLst/>
            <a:gdLst/>
            <a:ahLst/>
            <a:cxnLst/>
            <a:rect l="l" t="t" r="r" b="b"/>
            <a:pathLst>
              <a:path w="197090" h="121096" extrusionOk="0">
                <a:moveTo>
                  <a:pt x="0" y="0"/>
                </a:moveTo>
                <a:lnTo>
                  <a:pt x="0" y="121096"/>
                </a:lnTo>
                <a:lnTo>
                  <a:pt x="197090" y="121096"/>
                </a:lnTo>
                <a:lnTo>
                  <a:pt x="154459" y="48191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363" name="Google Shape;363;p42"/>
          <p:cNvSpPr/>
          <p:nvPr/>
        </p:nvSpPr>
        <p:spPr>
          <a:xfrm rot="10800000" flipH="1">
            <a:off x="5483300" y="-30896"/>
            <a:ext cx="3753375" cy="5390650"/>
          </a:xfrm>
          <a:custGeom>
            <a:avLst/>
            <a:gdLst/>
            <a:ahLst/>
            <a:cxnLst/>
            <a:rect l="l" t="t" r="r" b="b"/>
            <a:pathLst>
              <a:path w="150135" h="215626" extrusionOk="0">
                <a:moveTo>
                  <a:pt x="26567" y="0"/>
                </a:moveTo>
                <a:lnTo>
                  <a:pt x="150135" y="0"/>
                </a:lnTo>
                <a:lnTo>
                  <a:pt x="150135" y="215626"/>
                </a:lnTo>
                <a:lnTo>
                  <a:pt x="0" y="92676"/>
                </a:lnTo>
                <a:close/>
              </a:path>
            </a:pathLst>
          </a:custGeom>
          <a:solidFill>
            <a:srgbClr val="EEEEEE">
              <a:alpha val="71880"/>
            </a:srgbClr>
          </a:solidFill>
          <a:ln>
            <a:noFill/>
          </a:ln>
        </p:spPr>
      </p:sp>
      <p:sp>
        <p:nvSpPr>
          <p:cNvPr id="364" name="Google Shape;364;p42"/>
          <p:cNvSpPr/>
          <p:nvPr/>
        </p:nvSpPr>
        <p:spPr>
          <a:xfrm>
            <a:off x="-24000" y="410550"/>
            <a:ext cx="9192000" cy="4322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42"/>
          <p:cNvSpPr txBox="1">
            <a:spLocks noGrp="1"/>
          </p:cNvSpPr>
          <p:nvPr>
            <p:ph type="body" idx="1"/>
          </p:nvPr>
        </p:nvSpPr>
        <p:spPr>
          <a:xfrm>
            <a:off x="713225" y="1348475"/>
            <a:ext cx="7717500" cy="32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arlow"/>
              <a:buAutoNum type="arabicPeriod"/>
              <a:defRPr sz="1100"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 sz="1100"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6" name="Google Shape;366;p42"/>
          <p:cNvSpPr txBox="1">
            <a:spLocks noGrp="1"/>
          </p:cNvSpPr>
          <p:nvPr>
            <p:ph type="title"/>
          </p:nvPr>
        </p:nvSpPr>
        <p:spPr>
          <a:xfrm>
            <a:off x="1455750" y="683125"/>
            <a:ext cx="6232500" cy="52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367" name="Google Shape;367;p42"/>
          <p:cNvCxnSpPr/>
          <p:nvPr/>
        </p:nvCxnSpPr>
        <p:spPr>
          <a:xfrm>
            <a:off x="67115" y="564550"/>
            <a:ext cx="900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42"/>
          <p:cNvCxnSpPr/>
          <p:nvPr/>
        </p:nvCxnSpPr>
        <p:spPr>
          <a:xfrm>
            <a:off x="74272" y="4582625"/>
            <a:ext cx="90000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73"/>
          <p:cNvSpPr/>
          <p:nvPr/>
        </p:nvSpPr>
        <p:spPr>
          <a:xfrm>
            <a:off x="-124850" y="-126358"/>
            <a:ext cx="8626600" cy="3433150"/>
          </a:xfrm>
          <a:custGeom>
            <a:avLst/>
            <a:gdLst/>
            <a:ahLst/>
            <a:cxnLst/>
            <a:rect l="l" t="t" r="r" b="b"/>
            <a:pathLst>
              <a:path w="345064" h="137326" extrusionOk="0">
                <a:moveTo>
                  <a:pt x="0" y="0"/>
                </a:moveTo>
                <a:lnTo>
                  <a:pt x="215728" y="137326"/>
                </a:lnTo>
                <a:lnTo>
                  <a:pt x="345064" y="0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84" name="Google Shape;684;p73"/>
          <p:cNvSpPr/>
          <p:nvPr/>
        </p:nvSpPr>
        <p:spPr>
          <a:xfrm>
            <a:off x="5836207" y="-82490"/>
            <a:ext cx="3445650" cy="5180950"/>
          </a:xfrm>
          <a:custGeom>
            <a:avLst/>
            <a:gdLst/>
            <a:ahLst/>
            <a:cxnLst/>
            <a:rect l="l" t="t" r="r" b="b"/>
            <a:pathLst>
              <a:path w="137826" h="207238" extrusionOk="0">
                <a:moveTo>
                  <a:pt x="104368" y="0"/>
                </a:moveTo>
                <a:lnTo>
                  <a:pt x="137826" y="0"/>
                </a:lnTo>
                <a:lnTo>
                  <a:pt x="137826" y="207238"/>
                </a:lnTo>
                <a:lnTo>
                  <a:pt x="0" y="111859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85" name="Google Shape;685;p73"/>
          <p:cNvSpPr/>
          <p:nvPr/>
        </p:nvSpPr>
        <p:spPr>
          <a:xfrm>
            <a:off x="-137325" y="-124850"/>
            <a:ext cx="3770225" cy="3870125"/>
          </a:xfrm>
          <a:custGeom>
            <a:avLst/>
            <a:gdLst/>
            <a:ahLst/>
            <a:cxnLst/>
            <a:rect l="l" t="t" r="r" b="b"/>
            <a:pathLst>
              <a:path w="150809" h="154805" extrusionOk="0">
                <a:moveTo>
                  <a:pt x="1498" y="0"/>
                </a:moveTo>
                <a:lnTo>
                  <a:pt x="150809" y="95879"/>
                </a:lnTo>
                <a:lnTo>
                  <a:pt x="51435" y="154805"/>
                </a:lnTo>
                <a:lnTo>
                  <a:pt x="0" y="154805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86" name="Google Shape;686;p73"/>
          <p:cNvSpPr/>
          <p:nvPr/>
        </p:nvSpPr>
        <p:spPr>
          <a:xfrm>
            <a:off x="-65800" y="2281125"/>
            <a:ext cx="5351875" cy="2917200"/>
          </a:xfrm>
          <a:custGeom>
            <a:avLst/>
            <a:gdLst/>
            <a:ahLst/>
            <a:cxnLst/>
            <a:rect l="l" t="t" r="r" b="b"/>
            <a:pathLst>
              <a:path w="214075" h="116688" extrusionOk="0">
                <a:moveTo>
                  <a:pt x="211881" y="116688"/>
                </a:moveTo>
                <a:lnTo>
                  <a:pt x="0" y="116688"/>
                </a:lnTo>
                <a:lnTo>
                  <a:pt x="0" y="58783"/>
                </a:lnTo>
                <a:lnTo>
                  <a:pt x="48255" y="58783"/>
                </a:lnTo>
                <a:lnTo>
                  <a:pt x="147396" y="0"/>
                </a:lnTo>
                <a:lnTo>
                  <a:pt x="214075" y="4123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4"/>
          <p:cNvSpPr/>
          <p:nvPr/>
        </p:nvSpPr>
        <p:spPr>
          <a:xfrm rot="10800000">
            <a:off x="2684116" y="-137325"/>
            <a:ext cx="6629125" cy="2933800"/>
          </a:xfrm>
          <a:custGeom>
            <a:avLst/>
            <a:gdLst/>
            <a:ahLst/>
            <a:cxnLst/>
            <a:rect l="l" t="t" r="r" b="b"/>
            <a:pathLst>
              <a:path w="265165" h="117352" extrusionOk="0">
                <a:moveTo>
                  <a:pt x="155803" y="0"/>
                </a:moveTo>
                <a:lnTo>
                  <a:pt x="218724" y="40948"/>
                </a:lnTo>
                <a:lnTo>
                  <a:pt x="265165" y="117352"/>
                </a:lnTo>
                <a:lnTo>
                  <a:pt x="0" y="117352"/>
                </a:lnTo>
                <a:lnTo>
                  <a:pt x="0" y="58426"/>
                </a:lnTo>
                <a:lnTo>
                  <a:pt x="57427" y="58426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89" name="Google Shape;689;p74"/>
          <p:cNvSpPr/>
          <p:nvPr/>
        </p:nvSpPr>
        <p:spPr>
          <a:xfrm>
            <a:off x="2883850" y="3632900"/>
            <a:ext cx="6354475" cy="1598000"/>
          </a:xfrm>
          <a:custGeom>
            <a:avLst/>
            <a:gdLst/>
            <a:ahLst/>
            <a:cxnLst/>
            <a:rect l="l" t="t" r="r" b="b"/>
            <a:pathLst>
              <a:path w="254179" h="63920" extrusionOk="0">
                <a:moveTo>
                  <a:pt x="153806" y="0"/>
                </a:moveTo>
                <a:lnTo>
                  <a:pt x="0" y="63920"/>
                </a:lnTo>
                <a:lnTo>
                  <a:pt x="254179" y="63920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90" name="Google Shape;690;p74"/>
          <p:cNvSpPr/>
          <p:nvPr/>
        </p:nvSpPr>
        <p:spPr>
          <a:xfrm>
            <a:off x="-87400" y="-112350"/>
            <a:ext cx="3932550" cy="5318275"/>
          </a:xfrm>
          <a:custGeom>
            <a:avLst/>
            <a:gdLst/>
            <a:ahLst/>
            <a:cxnLst/>
            <a:rect l="l" t="t" r="r" b="b"/>
            <a:pathLst>
              <a:path w="157302" h="212731" extrusionOk="0">
                <a:moveTo>
                  <a:pt x="157302" y="75904"/>
                </a:moveTo>
                <a:lnTo>
                  <a:pt x="120848" y="212731"/>
                </a:lnTo>
                <a:lnTo>
                  <a:pt x="0" y="212731"/>
                </a:lnTo>
                <a:lnTo>
                  <a:pt x="0" y="0"/>
                </a:lnTo>
                <a:lnTo>
                  <a:pt x="111859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  <p:sp>
        <p:nvSpPr>
          <p:cNvPr id="691" name="Google Shape;691;p74"/>
          <p:cNvSpPr/>
          <p:nvPr/>
        </p:nvSpPr>
        <p:spPr>
          <a:xfrm>
            <a:off x="5425014" y="1345736"/>
            <a:ext cx="3751250" cy="3860600"/>
          </a:xfrm>
          <a:custGeom>
            <a:avLst/>
            <a:gdLst/>
            <a:ahLst/>
            <a:cxnLst/>
            <a:rect l="l" t="t" r="r" b="b"/>
            <a:pathLst>
              <a:path w="150050" h="154424" extrusionOk="0">
                <a:moveTo>
                  <a:pt x="97566" y="0"/>
                </a:moveTo>
                <a:lnTo>
                  <a:pt x="0" y="57867"/>
                </a:lnTo>
                <a:lnTo>
                  <a:pt x="150050" y="154424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_1_1_1_1_1_1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5"/>
          <p:cNvSpPr/>
          <p:nvPr/>
        </p:nvSpPr>
        <p:spPr>
          <a:xfrm>
            <a:off x="-239800" y="-124825"/>
            <a:ext cx="4422355" cy="5368200"/>
          </a:xfrm>
          <a:custGeom>
            <a:avLst/>
            <a:gdLst/>
            <a:ahLst/>
            <a:cxnLst/>
            <a:rect l="l" t="t" r="r" b="b"/>
            <a:pathLst>
              <a:path w="174280" h="214728" extrusionOk="0">
                <a:moveTo>
                  <a:pt x="2997" y="0"/>
                </a:moveTo>
                <a:lnTo>
                  <a:pt x="174280" y="125341"/>
                </a:lnTo>
                <a:lnTo>
                  <a:pt x="174280" y="214728"/>
                </a:lnTo>
                <a:lnTo>
                  <a:pt x="0" y="214728"/>
                </a:lnTo>
                <a:lnTo>
                  <a:pt x="0" y="4993"/>
                </a:lnTo>
                <a:close/>
              </a:path>
            </a:pathLst>
          </a:custGeom>
          <a:solidFill>
            <a:srgbClr val="F7E5B7">
              <a:alpha val="52679"/>
            </a:srgbClr>
          </a:solidFill>
          <a:ln>
            <a:noFill/>
          </a:ln>
        </p:spPr>
      </p:sp>
      <p:sp>
        <p:nvSpPr>
          <p:cNvPr id="694" name="Google Shape;694;p75"/>
          <p:cNvSpPr/>
          <p:nvPr/>
        </p:nvSpPr>
        <p:spPr>
          <a:xfrm>
            <a:off x="4182502" y="1960030"/>
            <a:ext cx="4219583" cy="3295825"/>
          </a:xfrm>
          <a:custGeom>
            <a:avLst/>
            <a:gdLst/>
            <a:ahLst/>
            <a:cxnLst/>
            <a:rect l="l" t="t" r="r" b="b"/>
            <a:pathLst>
              <a:path w="166289" h="131833" extrusionOk="0">
                <a:moveTo>
                  <a:pt x="0" y="131833"/>
                </a:moveTo>
                <a:lnTo>
                  <a:pt x="12484" y="131334"/>
                </a:lnTo>
                <a:lnTo>
                  <a:pt x="166289" y="131334"/>
                </a:lnTo>
                <a:lnTo>
                  <a:pt x="95878" y="0"/>
                </a:lnTo>
                <a:lnTo>
                  <a:pt x="0" y="42946"/>
                </a:lnTo>
                <a:close/>
              </a:path>
            </a:pathLst>
          </a:custGeom>
          <a:solidFill>
            <a:srgbClr val="9EDDEF">
              <a:alpha val="29460"/>
            </a:srgbClr>
          </a:solidFill>
          <a:ln>
            <a:noFill/>
          </a:ln>
        </p:spPr>
      </p:sp>
      <p:sp>
        <p:nvSpPr>
          <p:cNvPr id="695" name="Google Shape;695;p75"/>
          <p:cNvSpPr/>
          <p:nvPr/>
        </p:nvSpPr>
        <p:spPr>
          <a:xfrm>
            <a:off x="-151090" y="-99863"/>
            <a:ext cx="6918621" cy="3121050"/>
          </a:xfrm>
          <a:custGeom>
            <a:avLst/>
            <a:gdLst/>
            <a:ahLst/>
            <a:cxnLst/>
            <a:rect l="l" t="t" r="r" b="b"/>
            <a:pathLst>
              <a:path w="272655" h="124842" extrusionOk="0">
                <a:moveTo>
                  <a:pt x="0" y="0"/>
                </a:moveTo>
                <a:lnTo>
                  <a:pt x="272655" y="0"/>
                </a:lnTo>
                <a:lnTo>
                  <a:pt x="266164" y="82895"/>
                </a:lnTo>
                <a:lnTo>
                  <a:pt x="171284" y="124842"/>
                </a:lnTo>
                <a:close/>
              </a:path>
            </a:pathLst>
          </a:custGeom>
          <a:solidFill>
            <a:srgbClr val="96B3C1">
              <a:alpha val="38840"/>
            </a:srgbClr>
          </a:solidFill>
          <a:ln>
            <a:noFill/>
          </a:ln>
        </p:spPr>
      </p:sp>
      <p:sp>
        <p:nvSpPr>
          <p:cNvPr id="696" name="Google Shape;696;p75"/>
          <p:cNvSpPr/>
          <p:nvPr/>
        </p:nvSpPr>
        <p:spPr>
          <a:xfrm>
            <a:off x="6626802" y="1954877"/>
            <a:ext cx="2785600" cy="3323000"/>
          </a:xfrm>
          <a:custGeom>
            <a:avLst/>
            <a:gdLst/>
            <a:ahLst/>
            <a:cxnLst/>
            <a:rect l="l" t="t" r="r" b="b"/>
            <a:pathLst>
              <a:path w="111424" h="132920" extrusionOk="0">
                <a:moveTo>
                  <a:pt x="0" y="878"/>
                </a:moveTo>
                <a:lnTo>
                  <a:pt x="71505" y="132920"/>
                </a:lnTo>
                <a:lnTo>
                  <a:pt x="111424" y="132920"/>
                </a:lnTo>
                <a:lnTo>
                  <a:pt x="107038" y="0"/>
                </a:lnTo>
                <a:close/>
              </a:path>
            </a:pathLst>
          </a:custGeom>
          <a:solidFill>
            <a:srgbClr val="595959">
              <a:alpha val="16960"/>
            </a:srgbClr>
          </a:solidFill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CUSTOM_1_1_1_1_1_1_1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800"/>
              <a:buFont typeface="Rozha One"/>
              <a:buNone/>
              <a:defRPr sz="2800">
                <a:solidFill>
                  <a:schemeClr val="hlink"/>
                </a:solidFill>
                <a:latin typeface="Rozha One"/>
                <a:ea typeface="Rozha One"/>
                <a:cs typeface="Rozha One"/>
                <a:sym typeface="Rozh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Barlow Condensed Light"/>
              <a:buNone/>
              <a:defRPr sz="3000">
                <a:solidFill>
                  <a:schemeClr val="hlink"/>
                </a:solidFill>
                <a:latin typeface="Barlow Condensed Light"/>
                <a:ea typeface="Barlow Condensed Light"/>
                <a:cs typeface="Barlow Condensed Light"/>
                <a:sym typeface="Barlow Condensed Light"/>
              </a:defRPr>
            </a:lvl9pPr>
          </a:lstStyle>
          <a:p>
            <a:endParaRPr/>
          </a:p>
        </p:txBody>
      </p:sp>
      <p:sp>
        <p:nvSpPr>
          <p:cNvPr id="337" name="Google Shape;337;p39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넥슨Lv1고딕"/>
              <a:buChar char="●"/>
              <a:defRPr sz="1800">
                <a:solidFill>
                  <a:schemeClr val="hlink"/>
                </a:solidFill>
                <a:latin typeface="넥슨Lv1고딕"/>
                <a:ea typeface="넥슨Lv1고딕"/>
                <a:cs typeface="넥슨Lv1고딕"/>
                <a:sym typeface="넥슨Lv1고딕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넥슨Lv1고딕"/>
              <a:buChar char="○"/>
              <a:defRPr>
                <a:solidFill>
                  <a:schemeClr val="hlink"/>
                </a:solidFill>
                <a:latin typeface="넥슨Lv1고딕"/>
                <a:ea typeface="넥슨Lv1고딕"/>
                <a:cs typeface="넥슨Lv1고딕"/>
                <a:sym typeface="넥슨Lv1고딕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넥슨Lv1고딕"/>
              <a:buChar char="■"/>
              <a:defRPr>
                <a:solidFill>
                  <a:schemeClr val="hlink"/>
                </a:solidFill>
                <a:latin typeface="넥슨Lv1고딕"/>
                <a:ea typeface="넥슨Lv1고딕"/>
                <a:cs typeface="넥슨Lv1고딕"/>
                <a:sym typeface="넥슨Lv1고딕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넥슨Lv1고딕"/>
              <a:buChar char="●"/>
              <a:defRPr>
                <a:solidFill>
                  <a:schemeClr val="hlink"/>
                </a:solidFill>
                <a:latin typeface="넥슨Lv1고딕"/>
                <a:ea typeface="넥슨Lv1고딕"/>
                <a:cs typeface="넥슨Lv1고딕"/>
                <a:sym typeface="넥슨Lv1고딕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넥슨Lv1고딕"/>
              <a:buChar char="○"/>
              <a:defRPr>
                <a:solidFill>
                  <a:schemeClr val="hlink"/>
                </a:solidFill>
                <a:latin typeface="넥슨Lv1고딕"/>
                <a:ea typeface="넥슨Lv1고딕"/>
                <a:cs typeface="넥슨Lv1고딕"/>
                <a:sym typeface="넥슨Lv1고딕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넥슨Lv1고딕"/>
              <a:buChar char="■"/>
              <a:defRPr>
                <a:solidFill>
                  <a:schemeClr val="hlink"/>
                </a:solidFill>
                <a:latin typeface="넥슨Lv1고딕"/>
                <a:ea typeface="넥슨Lv1고딕"/>
                <a:cs typeface="넥슨Lv1고딕"/>
                <a:sym typeface="넥슨Lv1고딕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넥슨Lv1고딕"/>
              <a:buChar char="●"/>
              <a:defRPr>
                <a:solidFill>
                  <a:schemeClr val="hlink"/>
                </a:solidFill>
                <a:latin typeface="넥슨Lv1고딕"/>
                <a:ea typeface="넥슨Lv1고딕"/>
                <a:cs typeface="넥슨Lv1고딕"/>
                <a:sym typeface="넥슨Lv1고딕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넥슨Lv1고딕"/>
              <a:buChar char="○"/>
              <a:defRPr>
                <a:solidFill>
                  <a:schemeClr val="hlink"/>
                </a:solidFill>
                <a:latin typeface="넥슨Lv1고딕"/>
                <a:ea typeface="넥슨Lv1고딕"/>
                <a:cs typeface="넥슨Lv1고딕"/>
                <a:sym typeface="넥슨Lv1고딕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넥슨Lv1고딕"/>
              <a:buChar char="■"/>
              <a:defRPr>
                <a:solidFill>
                  <a:schemeClr val="hlink"/>
                </a:solidFill>
                <a:latin typeface="넥슨Lv1고딕"/>
                <a:ea typeface="넥슨Lv1고딕"/>
                <a:cs typeface="넥슨Lv1고딕"/>
                <a:sym typeface="넥슨Lv1고딕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95" r:id="rId3"/>
    <p:sldLayoutId id="2147483718" r:id="rId4"/>
    <p:sldLayoutId id="2147483719" r:id="rId5"/>
    <p:sldLayoutId id="2147483720" r:id="rId6"/>
    <p:sldLayoutId id="2147483721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넥슨Lv1고딕" panose="00000500000000000000" pitchFamily="2" charset="-127"/>
          <a:ea typeface="넥슨Lv1고딕" panose="00000500000000000000" pitchFamily="2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9"/>
          <p:cNvSpPr txBox="1">
            <a:spLocks noGrp="1"/>
          </p:cNvSpPr>
          <p:nvPr>
            <p:ph type="ctrTitle"/>
          </p:nvPr>
        </p:nvSpPr>
        <p:spPr>
          <a:xfrm>
            <a:off x="1708413" y="1323752"/>
            <a:ext cx="5612104" cy="128815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3200" dirty="0">
                <a:solidFill>
                  <a:srgbClr val="080808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SW </a:t>
            </a:r>
            <a:r>
              <a:rPr lang="ko-KR" altLang="en-US" sz="3200" dirty="0" err="1">
                <a:solidFill>
                  <a:srgbClr val="080808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마에스트로</a:t>
            </a:r>
            <a:r>
              <a:rPr lang="ko-KR" altLang="en-US" sz="3200" dirty="0">
                <a:solidFill>
                  <a:srgbClr val="080808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최종결과</a:t>
            </a:r>
            <a:endParaRPr sz="3200" dirty="0">
              <a:solidFill>
                <a:srgbClr val="080808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707" name="Google Shape;707;p79"/>
          <p:cNvSpPr txBox="1">
            <a:spLocks noGrp="1"/>
          </p:cNvSpPr>
          <p:nvPr>
            <p:ph type="subTitle" idx="1"/>
          </p:nvPr>
        </p:nvSpPr>
        <p:spPr>
          <a:xfrm>
            <a:off x="2515500" y="3021263"/>
            <a:ext cx="4113000" cy="3557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80808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NullPointerException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>
                <a:solidFill>
                  <a:srgbClr val="080808"/>
                </a:solidFill>
                <a:latin typeface="넥슨Lv1고딕" panose="00000500000000000000" pitchFamily="2" charset="-127"/>
                <a:ea typeface="넥슨Lv1고딕" panose="00000500000000000000" pitchFamily="2" charset="-127"/>
              </a:rPr>
              <a:t>이유섭</a:t>
            </a:r>
            <a:endParaRPr dirty="0">
              <a:solidFill>
                <a:srgbClr val="080808"/>
              </a:solidFill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C0289D-8C1B-495C-9610-9DB2CB6768A4}"/>
              </a:ext>
            </a:extLst>
          </p:cNvPr>
          <p:cNvSpPr txBox="1"/>
          <p:nvPr/>
        </p:nvSpPr>
        <p:spPr>
          <a:xfrm>
            <a:off x="3470261" y="2458018"/>
            <a:ext cx="23060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 latinLnBrk="1"/>
            <a:r>
              <a:rPr lang="en-US" altLang="ko-KR" dirty="0" err="1">
                <a:latin typeface="넥슨Lv1고딕" panose="00000500000000000000" pitchFamily="2" charset="-127"/>
                <a:ea typeface="넥슨Lv1고딕" panose="00000500000000000000" pitchFamily="2" charset="-127"/>
              </a:rPr>
              <a:t>SelfDressCody</a:t>
            </a:r>
            <a:endParaRPr lang="en-US" altLang="ko-KR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026" name="Picture 2" descr="남성 의류 - 무료 패션개 아이콘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9544" y="2383420"/>
            <a:ext cx="382375" cy="382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1A157003-8DB5-42E0-97A2-A0369685E5D8}"/>
              </a:ext>
            </a:extLst>
          </p:cNvPr>
          <p:cNvSpPr txBox="1"/>
          <p:nvPr/>
        </p:nvSpPr>
        <p:spPr>
          <a:xfrm>
            <a:off x="98858" y="-162586"/>
            <a:ext cx="2885208" cy="5430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수행 방법 </a:t>
            </a:r>
            <a:r>
              <a:rPr lang="en-US" altLang="ko-KR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- </a:t>
            </a: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시스템 구성도</a:t>
            </a:r>
            <a:endParaRPr lang="en-US" altLang="ko-KR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49" name="Picture 5">
            <a:extLst>
              <a:ext uri="{FF2B5EF4-FFF2-40B4-BE49-F238E27FC236}">
                <a16:creationId xmlns:a16="http://schemas.microsoft.com/office/drawing/2014/main" id="{15CF9697-093D-422B-A1E6-75876E249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665" y="853693"/>
            <a:ext cx="3522669" cy="343611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87530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4F4E2E5-E9F5-4EDB-98DA-D18E27F78BD6}"/>
              </a:ext>
            </a:extLst>
          </p:cNvPr>
          <p:cNvSpPr txBox="1"/>
          <p:nvPr/>
        </p:nvSpPr>
        <p:spPr>
          <a:xfrm>
            <a:off x="98858" y="-160695"/>
            <a:ext cx="2885208" cy="539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수행 방법 </a:t>
            </a:r>
            <a:r>
              <a:rPr lang="en-US" altLang="ko-KR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- </a:t>
            </a: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개발 환경</a:t>
            </a:r>
            <a:endParaRPr lang="en-US" altLang="ko-KR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6EE31BF-4B7F-4D44-BB85-C629CE04B7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5798738"/>
              </p:ext>
            </p:extLst>
          </p:nvPr>
        </p:nvGraphicFramePr>
        <p:xfrm>
          <a:off x="712788" y="1183238"/>
          <a:ext cx="7718424" cy="2777023"/>
        </p:xfrm>
        <a:graphic>
          <a:graphicData uri="http://schemas.openxmlformats.org/drawingml/2006/table">
            <a:tbl>
              <a:tblPr/>
              <a:tblGrid>
                <a:gridCol w="865122">
                  <a:extLst>
                    <a:ext uri="{9D8B030D-6E8A-4147-A177-3AD203B41FA5}">
                      <a16:colId xmlns:a16="http://schemas.microsoft.com/office/drawing/2014/main" val="3290663625"/>
                    </a:ext>
                  </a:extLst>
                </a:gridCol>
                <a:gridCol w="3426651">
                  <a:extLst>
                    <a:ext uri="{9D8B030D-6E8A-4147-A177-3AD203B41FA5}">
                      <a16:colId xmlns:a16="http://schemas.microsoft.com/office/drawing/2014/main" val="3851014344"/>
                    </a:ext>
                  </a:extLst>
                </a:gridCol>
                <a:gridCol w="3426651">
                  <a:extLst>
                    <a:ext uri="{9D8B030D-6E8A-4147-A177-3AD203B41FA5}">
                      <a16:colId xmlns:a16="http://schemas.microsoft.com/office/drawing/2014/main" val="3095883278"/>
                    </a:ext>
                  </a:extLst>
                </a:gridCol>
              </a:tblGrid>
              <a:tr h="200566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구분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52295" marR="52295" marT="14458" marB="14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상세내용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52295" marR="52295" marT="14458" marB="14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0452639"/>
                  </a:ext>
                </a:extLst>
              </a:tr>
              <a:tr h="198926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개발환경</a:t>
                      </a:r>
                    </a:p>
                  </a:txBody>
                  <a:tcPr marL="52295" marR="52295" marT="14458" marB="14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OS</a:t>
                      </a:r>
                    </a:p>
                  </a:txBody>
                  <a:tcPr marL="52295" marR="52295" marT="14458" marB="14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Linux </a:t>
                      </a: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(20.04.2.0 LTS)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14458" marR="14458" marT="14458" marB="14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3758768"/>
                  </a:ext>
                </a:extLst>
              </a:tr>
              <a:tr h="198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개발환경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(</a:t>
                      </a: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IDE)</a:t>
                      </a:r>
                    </a:p>
                  </a:txBody>
                  <a:tcPr marL="52295" marR="52295" marT="14458" marB="14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Eclipse, vsCode</a:t>
                      </a:r>
                    </a:p>
                  </a:txBody>
                  <a:tcPr marL="14458" marR="14458" marT="14458" marB="14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19667693"/>
                  </a:ext>
                </a:extLst>
              </a:tr>
              <a:tr h="198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개발도구</a:t>
                      </a:r>
                    </a:p>
                  </a:txBody>
                  <a:tcPr marL="52295" marR="52295" marT="14458" marB="14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Android Studio, Jupyter Notebook</a:t>
                      </a:r>
                    </a:p>
                  </a:txBody>
                  <a:tcPr marL="14458" marR="14458" marT="14458" marB="14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194456"/>
                  </a:ext>
                </a:extLst>
              </a:tr>
              <a:tr h="198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개발언어</a:t>
                      </a:r>
                    </a:p>
                  </a:txBody>
                  <a:tcPr marL="52295" marR="52295" marT="14458" marB="14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Java, Python</a:t>
                      </a:r>
                    </a:p>
                  </a:txBody>
                  <a:tcPr marL="14458" marR="14458" marT="14458" marB="14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2029313"/>
                  </a:ext>
                </a:extLst>
              </a:tr>
              <a:tr h="198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기타사항</a:t>
                      </a:r>
                    </a:p>
                  </a:txBody>
                  <a:tcPr marL="52295" marR="52295" marT="14458" marB="14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-</a:t>
                      </a:r>
                    </a:p>
                  </a:txBody>
                  <a:tcPr marL="14458" marR="14458" marT="14458" marB="14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5459097"/>
                  </a:ext>
                </a:extLst>
              </a:tr>
              <a:tr h="198055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H/W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구성장비</a:t>
                      </a:r>
                    </a:p>
                  </a:txBody>
                  <a:tcPr marL="52295" marR="52295" marT="14458" marB="14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디바이스</a:t>
                      </a:r>
                    </a:p>
                  </a:txBody>
                  <a:tcPr marL="52295" marR="52295" marT="14458" marB="14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-</a:t>
                      </a:r>
                    </a:p>
                  </a:txBody>
                  <a:tcPr marL="14458" marR="14458" marT="14458" marB="14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030770"/>
                  </a:ext>
                </a:extLst>
              </a:tr>
              <a:tr h="198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센서</a:t>
                      </a:r>
                    </a:p>
                  </a:txBody>
                  <a:tcPr marL="52295" marR="52295" marT="14458" marB="14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-</a:t>
                      </a:r>
                    </a:p>
                  </a:txBody>
                  <a:tcPr marL="14458" marR="14458" marT="14458" marB="14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0972036"/>
                  </a:ext>
                </a:extLst>
              </a:tr>
              <a:tr h="198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통신</a:t>
                      </a:r>
                    </a:p>
                  </a:txBody>
                  <a:tcPr marL="52295" marR="52295" marT="14458" marB="14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-</a:t>
                      </a:r>
                    </a:p>
                  </a:txBody>
                  <a:tcPr marL="14458" marR="14458" marT="14458" marB="14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994334"/>
                  </a:ext>
                </a:extLst>
              </a:tr>
              <a:tr h="198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언어</a:t>
                      </a:r>
                    </a:p>
                  </a:txBody>
                  <a:tcPr marL="52295" marR="52295" marT="14458" marB="14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-</a:t>
                      </a:r>
                    </a:p>
                  </a:txBody>
                  <a:tcPr marL="14458" marR="14458" marT="14458" marB="14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1975426"/>
                  </a:ext>
                </a:extLst>
              </a:tr>
              <a:tr h="19892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기타사항</a:t>
                      </a:r>
                    </a:p>
                  </a:txBody>
                  <a:tcPr marL="52295" marR="52295" marT="14458" marB="14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AWS </a:t>
                      </a:r>
                      <a:r>
                        <a:rPr lang="en-US" sz="6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(EC2, Amazon Relational Database Service)</a:t>
                      </a:r>
                      <a:endParaRPr 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14458" marR="14458" marT="14458" marB="14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407392"/>
                  </a:ext>
                </a:extLst>
              </a:tr>
              <a:tr h="19805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프로젝트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관리환경</a:t>
                      </a:r>
                    </a:p>
                  </a:txBody>
                  <a:tcPr marL="52295" marR="52295" marT="14458" marB="14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형상관리</a:t>
                      </a:r>
                    </a:p>
                  </a:txBody>
                  <a:tcPr marL="52295" marR="52295" marT="14458" marB="14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Git/GitLab</a:t>
                      </a:r>
                    </a:p>
                  </a:txBody>
                  <a:tcPr marL="14458" marR="14458" marT="14458" marB="14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432411"/>
                  </a:ext>
                </a:extLst>
              </a:tr>
              <a:tr h="198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의사소통관리</a:t>
                      </a:r>
                    </a:p>
                  </a:txBody>
                  <a:tcPr marL="52295" marR="52295" marT="14458" marB="14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WBS (Notion,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엑셀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) 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14458" marR="14458" marT="14458" marB="14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2754604"/>
                  </a:ext>
                </a:extLst>
              </a:tr>
              <a:tr h="19805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기타사항</a:t>
                      </a:r>
                    </a:p>
                  </a:txBody>
                  <a:tcPr marL="52295" marR="52295" marT="14458" marB="14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FF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-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14458" marR="14458" marT="14458" marB="14458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7275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054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67697D-2C41-4C0A-BC02-698F1975CEFB}"/>
              </a:ext>
            </a:extLst>
          </p:cNvPr>
          <p:cNvSpPr txBox="1"/>
          <p:nvPr/>
        </p:nvSpPr>
        <p:spPr>
          <a:xfrm>
            <a:off x="98857" y="-162586"/>
            <a:ext cx="3840505" cy="5430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추진 일정</a:t>
            </a:r>
            <a:endParaRPr lang="en-US" altLang="ko-KR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968B703-527D-4E81-9F24-C9BC7A30B1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2067259"/>
              </p:ext>
            </p:extLst>
          </p:nvPr>
        </p:nvGraphicFramePr>
        <p:xfrm>
          <a:off x="1098275" y="810039"/>
          <a:ext cx="7056782" cy="3414089"/>
        </p:xfrm>
        <a:graphic>
          <a:graphicData uri="http://schemas.openxmlformats.org/drawingml/2006/table">
            <a:tbl>
              <a:tblPr/>
              <a:tblGrid>
                <a:gridCol w="530291">
                  <a:extLst>
                    <a:ext uri="{9D8B030D-6E8A-4147-A177-3AD203B41FA5}">
                      <a16:colId xmlns:a16="http://schemas.microsoft.com/office/drawing/2014/main" val="1125964561"/>
                    </a:ext>
                  </a:extLst>
                </a:gridCol>
                <a:gridCol w="1758093">
                  <a:extLst>
                    <a:ext uri="{9D8B030D-6E8A-4147-A177-3AD203B41FA5}">
                      <a16:colId xmlns:a16="http://schemas.microsoft.com/office/drawing/2014/main" val="3434178108"/>
                    </a:ext>
                  </a:extLst>
                </a:gridCol>
                <a:gridCol w="1758093">
                  <a:extLst>
                    <a:ext uri="{9D8B030D-6E8A-4147-A177-3AD203B41FA5}">
                      <a16:colId xmlns:a16="http://schemas.microsoft.com/office/drawing/2014/main" val="3916453341"/>
                    </a:ext>
                  </a:extLst>
                </a:gridCol>
                <a:gridCol w="523335">
                  <a:extLst>
                    <a:ext uri="{9D8B030D-6E8A-4147-A177-3AD203B41FA5}">
                      <a16:colId xmlns:a16="http://schemas.microsoft.com/office/drawing/2014/main" val="1580102964"/>
                    </a:ext>
                  </a:extLst>
                </a:gridCol>
                <a:gridCol w="414495">
                  <a:extLst>
                    <a:ext uri="{9D8B030D-6E8A-4147-A177-3AD203B41FA5}">
                      <a16:colId xmlns:a16="http://schemas.microsoft.com/office/drawing/2014/main" val="3213277349"/>
                    </a:ext>
                  </a:extLst>
                </a:gridCol>
                <a:gridCol w="414495">
                  <a:extLst>
                    <a:ext uri="{9D8B030D-6E8A-4147-A177-3AD203B41FA5}">
                      <a16:colId xmlns:a16="http://schemas.microsoft.com/office/drawing/2014/main" val="2725650663"/>
                    </a:ext>
                  </a:extLst>
                </a:gridCol>
                <a:gridCol w="414495">
                  <a:extLst>
                    <a:ext uri="{9D8B030D-6E8A-4147-A177-3AD203B41FA5}">
                      <a16:colId xmlns:a16="http://schemas.microsoft.com/office/drawing/2014/main" val="3738792708"/>
                    </a:ext>
                  </a:extLst>
                </a:gridCol>
                <a:gridCol w="414495">
                  <a:extLst>
                    <a:ext uri="{9D8B030D-6E8A-4147-A177-3AD203B41FA5}">
                      <a16:colId xmlns:a16="http://schemas.microsoft.com/office/drawing/2014/main" val="1040390984"/>
                    </a:ext>
                  </a:extLst>
                </a:gridCol>
                <a:gridCol w="414495">
                  <a:extLst>
                    <a:ext uri="{9D8B030D-6E8A-4147-A177-3AD203B41FA5}">
                      <a16:colId xmlns:a16="http://schemas.microsoft.com/office/drawing/2014/main" val="2468073266"/>
                    </a:ext>
                  </a:extLst>
                </a:gridCol>
                <a:gridCol w="414495">
                  <a:extLst>
                    <a:ext uri="{9D8B030D-6E8A-4147-A177-3AD203B41FA5}">
                      <a16:colId xmlns:a16="http://schemas.microsoft.com/office/drawing/2014/main" val="3167811790"/>
                    </a:ext>
                  </a:extLst>
                </a:gridCol>
              </a:tblGrid>
              <a:tr h="20200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 dirty="0" err="1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기능명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구분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추진내용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진척도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 grid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b="1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프로젝트 기간</a:t>
                      </a:r>
                      <a:endParaRPr lang="ko-KR" altLang="en-US" sz="7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0483059"/>
                  </a:ext>
                </a:extLst>
              </a:tr>
              <a:tr h="228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6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월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7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월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8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월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9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월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10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월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1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11</a:t>
                      </a:r>
                      <a:r>
                        <a:rPr lang="ko-KR" altLang="en-US" sz="800" b="1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월</a:t>
                      </a: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87976"/>
                  </a:ext>
                </a:extLst>
              </a:tr>
              <a:tr h="228306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의류 분류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계획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알고리즘 선정 및 데이터 확보 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80%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6929326"/>
                  </a:ext>
                </a:extLst>
              </a:tr>
              <a:tr h="228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분석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데이터 수집 및 전처리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15%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366158"/>
                  </a:ext>
                </a:extLst>
              </a:tr>
              <a:tr h="228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설계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CNN +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패션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-</a:t>
                      </a: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MNIST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00%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937290"/>
                  </a:ext>
                </a:extLst>
              </a:tr>
              <a:tr h="228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개발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모델 구성 및 훈련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00%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46758068"/>
                  </a:ext>
                </a:extLst>
              </a:tr>
              <a:tr h="228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테스트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정확도 평가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00%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6485435"/>
                  </a:ext>
                </a:extLst>
              </a:tr>
              <a:tr h="228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종료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안드로이드 앱 연동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00%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5564754"/>
                  </a:ext>
                </a:extLst>
              </a:tr>
              <a:tr h="228306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대표색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추출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계획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분류 알고리즘 선정 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75%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9260656"/>
                  </a:ext>
                </a:extLst>
              </a:tr>
              <a:tr h="228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분석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알고리즘 성능 비교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00%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583958"/>
                  </a:ext>
                </a:extLst>
              </a:tr>
              <a:tr h="228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설계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데이터 수집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00%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8960089"/>
                  </a:ext>
                </a:extLst>
              </a:tr>
              <a:tr h="472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개발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Grad-CAM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을 이용하여 이미지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중심 판별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,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및 대표색 추출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00%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4560581"/>
                  </a:ext>
                </a:extLst>
              </a:tr>
              <a:tr h="228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테스트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정확도 평가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00%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605366"/>
                  </a:ext>
                </a:extLst>
              </a:tr>
              <a:tr h="22830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종료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안드로이드 앱 연동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00%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21598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7093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867697D-2C41-4C0A-BC02-698F1975CEFB}"/>
              </a:ext>
            </a:extLst>
          </p:cNvPr>
          <p:cNvSpPr txBox="1"/>
          <p:nvPr/>
        </p:nvSpPr>
        <p:spPr>
          <a:xfrm>
            <a:off x="98857" y="-162586"/>
            <a:ext cx="3840505" cy="5430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추진 일정</a:t>
            </a:r>
            <a:endParaRPr lang="en-US" altLang="ko-KR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FD044BC-26C8-428D-A28A-3F7F49FD07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91154"/>
              </p:ext>
            </p:extLst>
          </p:nvPr>
        </p:nvGraphicFramePr>
        <p:xfrm>
          <a:off x="1082613" y="1009590"/>
          <a:ext cx="6978773" cy="3124319"/>
        </p:xfrm>
        <a:graphic>
          <a:graphicData uri="http://schemas.openxmlformats.org/drawingml/2006/table">
            <a:tbl>
              <a:tblPr/>
              <a:tblGrid>
                <a:gridCol w="524429">
                  <a:extLst>
                    <a:ext uri="{9D8B030D-6E8A-4147-A177-3AD203B41FA5}">
                      <a16:colId xmlns:a16="http://schemas.microsoft.com/office/drawing/2014/main" val="2462344898"/>
                    </a:ext>
                  </a:extLst>
                </a:gridCol>
                <a:gridCol w="1738658">
                  <a:extLst>
                    <a:ext uri="{9D8B030D-6E8A-4147-A177-3AD203B41FA5}">
                      <a16:colId xmlns:a16="http://schemas.microsoft.com/office/drawing/2014/main" val="1061944057"/>
                    </a:ext>
                  </a:extLst>
                </a:gridCol>
                <a:gridCol w="1738658">
                  <a:extLst>
                    <a:ext uri="{9D8B030D-6E8A-4147-A177-3AD203B41FA5}">
                      <a16:colId xmlns:a16="http://schemas.microsoft.com/office/drawing/2014/main" val="1472270187"/>
                    </a:ext>
                  </a:extLst>
                </a:gridCol>
                <a:gridCol w="517550">
                  <a:extLst>
                    <a:ext uri="{9D8B030D-6E8A-4147-A177-3AD203B41FA5}">
                      <a16:colId xmlns:a16="http://schemas.microsoft.com/office/drawing/2014/main" val="1307589233"/>
                    </a:ext>
                  </a:extLst>
                </a:gridCol>
                <a:gridCol w="409913">
                  <a:extLst>
                    <a:ext uri="{9D8B030D-6E8A-4147-A177-3AD203B41FA5}">
                      <a16:colId xmlns:a16="http://schemas.microsoft.com/office/drawing/2014/main" val="2075057665"/>
                    </a:ext>
                  </a:extLst>
                </a:gridCol>
                <a:gridCol w="409913">
                  <a:extLst>
                    <a:ext uri="{9D8B030D-6E8A-4147-A177-3AD203B41FA5}">
                      <a16:colId xmlns:a16="http://schemas.microsoft.com/office/drawing/2014/main" val="449230809"/>
                    </a:ext>
                  </a:extLst>
                </a:gridCol>
                <a:gridCol w="409913">
                  <a:extLst>
                    <a:ext uri="{9D8B030D-6E8A-4147-A177-3AD203B41FA5}">
                      <a16:colId xmlns:a16="http://schemas.microsoft.com/office/drawing/2014/main" val="1692375894"/>
                    </a:ext>
                  </a:extLst>
                </a:gridCol>
                <a:gridCol w="409913">
                  <a:extLst>
                    <a:ext uri="{9D8B030D-6E8A-4147-A177-3AD203B41FA5}">
                      <a16:colId xmlns:a16="http://schemas.microsoft.com/office/drawing/2014/main" val="1955888683"/>
                    </a:ext>
                  </a:extLst>
                </a:gridCol>
                <a:gridCol w="409913">
                  <a:extLst>
                    <a:ext uri="{9D8B030D-6E8A-4147-A177-3AD203B41FA5}">
                      <a16:colId xmlns:a16="http://schemas.microsoft.com/office/drawing/2014/main" val="104982318"/>
                    </a:ext>
                  </a:extLst>
                </a:gridCol>
                <a:gridCol w="409913">
                  <a:extLst>
                    <a:ext uri="{9D8B030D-6E8A-4147-A177-3AD203B41FA5}">
                      <a16:colId xmlns:a16="http://schemas.microsoft.com/office/drawing/2014/main" val="2828136418"/>
                    </a:ext>
                  </a:extLst>
                </a:gridCol>
              </a:tblGrid>
              <a:tr h="192718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색감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판별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계획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분류 모델 사용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99%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3859978"/>
                  </a:ext>
                </a:extLst>
              </a:tr>
              <a:tr h="192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분석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데이터 수집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99%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5837437"/>
                  </a:ext>
                </a:extLst>
              </a:tr>
              <a:tr h="3987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설계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은닉층 </a:t>
                      </a:r>
                      <a:r>
                        <a:rPr lang="en-US" altLang="ko-KR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: </a:t>
                      </a: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GeLu, softmax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optimizer : adam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99%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034844"/>
                  </a:ext>
                </a:extLst>
              </a:tr>
              <a:tr h="192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개발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tensorflow.keras </a:t>
                      </a: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사용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99%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5297920"/>
                  </a:ext>
                </a:extLst>
              </a:tr>
              <a:tr h="192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테스트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정확도 평가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50%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392658"/>
                  </a:ext>
                </a:extLst>
              </a:tr>
              <a:tr h="192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종료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안드로이드 앱 연동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00%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4287245"/>
                  </a:ext>
                </a:extLst>
              </a:tr>
              <a:tr h="192718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코디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계획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톤인톤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, </a:t>
                      </a:r>
                      <a:r>
                        <a:rPr lang="ko-KR" altLang="en-US" sz="800" kern="0" spc="0" dirty="0" err="1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톤온톤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 코디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50%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0759759"/>
                  </a:ext>
                </a:extLst>
              </a:tr>
              <a:tr h="1927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분석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패션 정보 및 데이터 수집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30%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0062738"/>
                  </a:ext>
                </a:extLst>
              </a:tr>
              <a:tr h="3987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설계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의류들의 대표색을 바탕으로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톤인톤 및 톤온톤 코디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10%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2070813"/>
                  </a:ext>
                </a:extLst>
              </a:tr>
              <a:tr h="49572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개발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같은 톤 추천</a:t>
                      </a:r>
                    </a:p>
                    <a:p>
                      <a:pPr marL="342900" marR="0" lvl="0" indent="-34290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비슷한 색상에서 톤의 대비가</a:t>
                      </a:r>
                      <a:b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</a:b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큰 의류 조합 추천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10%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06734975"/>
                  </a:ext>
                </a:extLst>
              </a:tr>
              <a:tr h="2410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테스트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정확도 평가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800" b="0" i="0" u="none" strike="noStrike" kern="0" cap="none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  <a:cs typeface="+mn-cs"/>
                          <a:sym typeface="Arial"/>
                        </a:rPr>
                        <a:t>0%</a:t>
                      </a:r>
                      <a:endParaRPr lang="ko-KR" altLang="en-US" sz="800" b="0" i="0" u="none" strike="noStrike" kern="0" cap="none" spc="0" dirty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  <a:cs typeface="+mn-cs"/>
                        <a:sym typeface="Arial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ko-KR" altLang="en-US"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ko-KR" altLang="en-US"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ko-KR" altLang="en-US" dirty="0"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ko-KR" altLang="en-US"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ko-KR" altLang="en-US"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ko-KR" altLang="en-US"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1847549"/>
                  </a:ext>
                </a:extLst>
              </a:tr>
              <a:tr h="2410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종료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안드로이드 앱 연동</a:t>
                      </a: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ko-KR" sz="800" b="0" i="0" u="none" strike="noStrike" kern="0" cap="none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  <a:cs typeface="+mn-cs"/>
                          <a:sym typeface="Arial"/>
                        </a:rPr>
                        <a:t>0%</a:t>
                      </a:r>
                      <a:endParaRPr lang="ko-KR" altLang="en-US" sz="800" b="0" i="0" u="none" strike="noStrike" kern="0" cap="none" spc="0" dirty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  <a:cs typeface="+mn-cs"/>
                        <a:sym typeface="Arial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ko-KR" altLang="en-US"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ko-KR" altLang="en-US"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ko-KR" altLang="en-US"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ko-KR" altLang="en-US"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ko-KR" altLang="en-US"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ko-KR" altLang="en-US" dirty="0"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26779" marR="26779" marT="7403" marB="7403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4597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3416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8" name="Google Shape;468;p19"/>
          <p:cNvCxnSpPr/>
          <p:nvPr/>
        </p:nvCxnSpPr>
        <p:spPr>
          <a:xfrm>
            <a:off x="1615680" y="3049080"/>
            <a:ext cx="55848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A00854E-327C-4ABC-A70C-85319AEF7724}"/>
              </a:ext>
            </a:extLst>
          </p:cNvPr>
          <p:cNvSpPr txBox="1"/>
          <p:nvPr/>
        </p:nvSpPr>
        <p:spPr>
          <a:xfrm>
            <a:off x="98857" y="-160695"/>
            <a:ext cx="3840505" cy="539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결과물 후속 활용 방안 </a:t>
            </a:r>
            <a:endParaRPr lang="en-US" altLang="ko-KR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13314" name="Picture 2" descr="재)한국영양교육평가원">
            <a:extLst>
              <a:ext uri="{FF2B5EF4-FFF2-40B4-BE49-F238E27FC236}">
                <a16:creationId xmlns:a16="http://schemas.microsoft.com/office/drawing/2014/main" id="{71A0059E-36C6-43F3-A62D-EBE014D59D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506" y="1272826"/>
            <a:ext cx="7439025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462350" y="1404938"/>
            <a:ext cx="633150" cy="5429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62350" y="2290763"/>
            <a:ext cx="633150" cy="623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428939" y="3184969"/>
            <a:ext cx="633150" cy="6232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pic>
        <p:nvPicPr>
          <p:cNvPr id="1032" name="Picture 8" descr="Web development free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514" y="3236124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er free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514" y="139300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and shake fre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889" y="2349388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278201" y="1541086"/>
            <a:ext cx="771525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278380" y="2474283"/>
            <a:ext cx="771525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278380" y="3368489"/>
            <a:ext cx="771525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34650" y="1554480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사용자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234649" y="2502418"/>
            <a:ext cx="67197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비즈니스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31805" y="3387143"/>
            <a:ext cx="5501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개발자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232427" y="1392661"/>
            <a:ext cx="4362450" cy="528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232427" y="2311182"/>
            <a:ext cx="4362450" cy="528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32427" y="3225539"/>
            <a:ext cx="4362450" cy="528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87975" y="1432369"/>
            <a:ext cx="5093061" cy="4839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자신이 가진 의류를 이용하여 다양한 코디를 할 수 있으며</a:t>
            </a:r>
            <a:r>
              <a:rPr lang="en-US" altLang="ko-KR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잘 어울리는 패션 의류를 구매 가능하다</a:t>
            </a:r>
            <a:r>
              <a:rPr lang="en-US" altLang="ko-KR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코디 된 의류 세트가 아닌 자신이 보유한 의류와 어울리는 의류들을 구매하여 과소비를 줄일 수 있다</a:t>
            </a:r>
            <a:r>
              <a:rPr lang="en-US" altLang="ko-KR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9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83504" y="2326575"/>
            <a:ext cx="4086375" cy="486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사용자들이 가진 의류를 바탕으로 사용자에게 꼭 필요한 의류를 판매할 수 있다</a:t>
            </a:r>
            <a:r>
              <a:rPr lang="en-US" altLang="ko-KR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사용자 프로파일링을 통하여 사람들이 선호하는 의류에 대한 정보를 알 수 있다</a:t>
            </a:r>
            <a:r>
              <a:rPr lang="en-US" altLang="ko-KR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9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83504" y="3381158"/>
            <a:ext cx="5147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안드로이드 어플 개발을 통하여 비즈니스 앱 개발 능력을 향상시킬 수 있다</a:t>
            </a:r>
            <a:r>
              <a:rPr lang="en-US" altLang="ko-KR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</a:p>
          <a:p>
            <a:r>
              <a:rPr lang="ko-KR" altLang="en-US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이미지 인식</a:t>
            </a:r>
            <a:r>
              <a:rPr lang="en-US" altLang="ko-KR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 </a:t>
            </a:r>
            <a:r>
              <a:rPr lang="ko-KR" altLang="en-US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및 추천 알고리즘 등 다양한 기법들을 공부하며</a:t>
            </a:r>
            <a:r>
              <a:rPr lang="en-US" altLang="ko-KR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, </a:t>
            </a:r>
            <a:r>
              <a:rPr lang="ko-KR" altLang="en-US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인공지능 개발 능력을 향상시킬 수 있다</a:t>
            </a:r>
            <a:r>
              <a:rPr lang="en-US" altLang="ko-KR" sz="900" dirty="0">
                <a:latin typeface="넥슨Lv1고딕" panose="00000500000000000000" pitchFamily="2" charset="-127"/>
                <a:ea typeface="넥슨Lv1고딕" panose="00000500000000000000" pitchFamily="2" charset="-127"/>
              </a:rPr>
              <a:t>.</a:t>
            </a:r>
            <a:endParaRPr lang="ko-KR" altLang="en-US" sz="900" dirty="0">
              <a:latin typeface="넥슨Lv1고딕" panose="00000500000000000000" pitchFamily="2" charset="-127"/>
              <a:ea typeface="넥슨Lv1고딕" panose="00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60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0854E-327C-4ABC-A70C-85319AEF7724}"/>
              </a:ext>
            </a:extLst>
          </p:cNvPr>
          <p:cNvSpPr txBox="1"/>
          <p:nvPr/>
        </p:nvSpPr>
        <p:spPr>
          <a:xfrm>
            <a:off x="98857" y="-160695"/>
            <a:ext cx="3840505" cy="539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주요 추진 내용</a:t>
            </a:r>
            <a:endParaRPr lang="en-US" altLang="ko-KR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32771-A4B6-4FBD-A76B-B7A67FBED8A9}"/>
              </a:ext>
            </a:extLst>
          </p:cNvPr>
          <p:cNvSpPr txBox="1"/>
          <p:nvPr/>
        </p:nvSpPr>
        <p:spPr>
          <a:xfrm>
            <a:off x="125415" y="570244"/>
            <a:ext cx="1626906" cy="2989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■ 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안드로이드 앱 개발 </a:t>
            </a:r>
            <a:endParaRPr lang="ko-KR" altLang="en-US" sz="1000" dirty="0">
              <a:solidFill>
                <a:schemeClr val="hlink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sym typeface="Barlow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1AD5C3-1ACB-4D1B-B116-EA8D0041F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49" y="1491750"/>
            <a:ext cx="3843529" cy="216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26C6CE-562F-4F1E-9C53-D9BEAD1A4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773" y="1491750"/>
            <a:ext cx="384353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684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0854E-327C-4ABC-A70C-85319AEF7724}"/>
              </a:ext>
            </a:extLst>
          </p:cNvPr>
          <p:cNvSpPr txBox="1"/>
          <p:nvPr/>
        </p:nvSpPr>
        <p:spPr>
          <a:xfrm>
            <a:off x="98857" y="-160695"/>
            <a:ext cx="3840505" cy="539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주요 추진 내용</a:t>
            </a:r>
            <a:endParaRPr lang="en-US" altLang="ko-KR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32771-A4B6-4FBD-A76B-B7A67FBED8A9}"/>
              </a:ext>
            </a:extLst>
          </p:cNvPr>
          <p:cNvSpPr txBox="1"/>
          <p:nvPr/>
        </p:nvSpPr>
        <p:spPr>
          <a:xfrm>
            <a:off x="125415" y="570244"/>
            <a:ext cx="4288930" cy="2989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■ 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안드로이드 앱 개발 버전 소개</a:t>
            </a:r>
            <a:endParaRPr lang="ko-KR" altLang="en-US" sz="1000" dirty="0">
              <a:solidFill>
                <a:schemeClr val="hlink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sym typeface="Barlow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BC24D32-ED5B-409F-A00F-E4DBC4468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811" y="771750"/>
            <a:ext cx="1681040" cy="36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82088B2-B447-4E56-A6C0-8F36D5D80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3306" y="771750"/>
            <a:ext cx="168104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928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0854E-327C-4ABC-A70C-85319AEF7724}"/>
              </a:ext>
            </a:extLst>
          </p:cNvPr>
          <p:cNvSpPr txBox="1"/>
          <p:nvPr/>
        </p:nvSpPr>
        <p:spPr>
          <a:xfrm>
            <a:off x="98857" y="-160695"/>
            <a:ext cx="3840505" cy="539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주요 추진 내용</a:t>
            </a:r>
            <a:endParaRPr lang="en-US" altLang="ko-KR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32771-A4B6-4FBD-A76B-B7A67FBED8A9}"/>
              </a:ext>
            </a:extLst>
          </p:cNvPr>
          <p:cNvSpPr txBox="1"/>
          <p:nvPr/>
        </p:nvSpPr>
        <p:spPr>
          <a:xfrm>
            <a:off x="125415" y="570244"/>
            <a:ext cx="4288930" cy="2989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■ 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안드로이드 앱 개발 버전 소개</a:t>
            </a:r>
            <a:endParaRPr lang="ko-KR" altLang="en-US" sz="1000" dirty="0">
              <a:solidFill>
                <a:schemeClr val="hlink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sym typeface="Barlow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0DCA7C4-58AD-4657-9991-8A5E1DC3C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447" y="771750"/>
            <a:ext cx="1681040" cy="36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8CADFE8-A42C-476A-9A52-E9BF3419C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515" y="771750"/>
            <a:ext cx="1681040" cy="36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07AD3B-0D6F-4ED3-A57B-A89C2DE17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2583" y="771750"/>
            <a:ext cx="168104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4257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0854E-327C-4ABC-A70C-85319AEF7724}"/>
              </a:ext>
            </a:extLst>
          </p:cNvPr>
          <p:cNvSpPr txBox="1"/>
          <p:nvPr/>
        </p:nvSpPr>
        <p:spPr>
          <a:xfrm>
            <a:off x="98857" y="-160695"/>
            <a:ext cx="3840505" cy="539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주요 추진 내용</a:t>
            </a:r>
            <a:endParaRPr lang="en-US" altLang="ko-KR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32771-A4B6-4FBD-A76B-B7A67FBED8A9}"/>
              </a:ext>
            </a:extLst>
          </p:cNvPr>
          <p:cNvSpPr txBox="1"/>
          <p:nvPr/>
        </p:nvSpPr>
        <p:spPr>
          <a:xfrm>
            <a:off x="125415" y="570244"/>
            <a:ext cx="4288930" cy="2989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■ 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안드로이드 앱 개발 버전 소개</a:t>
            </a:r>
            <a:endParaRPr lang="ko-KR" altLang="en-US" sz="1000" dirty="0">
              <a:solidFill>
                <a:schemeClr val="hlink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sym typeface="Barlow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1B71B0E-416E-4910-A61F-32A21C21E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921" y="771750"/>
            <a:ext cx="1681040" cy="36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75ABB3B-2FA9-411F-AFD3-9C0565DB1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831" y="771750"/>
            <a:ext cx="168104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191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0854E-327C-4ABC-A70C-85319AEF7724}"/>
              </a:ext>
            </a:extLst>
          </p:cNvPr>
          <p:cNvSpPr txBox="1"/>
          <p:nvPr/>
        </p:nvSpPr>
        <p:spPr>
          <a:xfrm>
            <a:off x="98857" y="-160695"/>
            <a:ext cx="3840505" cy="539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주요 추진 내용</a:t>
            </a:r>
            <a:endParaRPr lang="en-US" altLang="ko-KR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32771-A4B6-4FBD-A76B-B7A67FBED8A9}"/>
              </a:ext>
            </a:extLst>
          </p:cNvPr>
          <p:cNvSpPr txBox="1"/>
          <p:nvPr/>
        </p:nvSpPr>
        <p:spPr>
          <a:xfrm>
            <a:off x="125415" y="570244"/>
            <a:ext cx="4288930" cy="2989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■ 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안드로이드 앱 개발 버전 소개</a:t>
            </a:r>
            <a:endParaRPr lang="ko-KR" altLang="en-US" sz="1000" dirty="0">
              <a:solidFill>
                <a:schemeClr val="hlink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sym typeface="Barlow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CE267A-EB0F-467B-8F15-FC89E61A8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693" y="771750"/>
            <a:ext cx="1681040" cy="3600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D2B51D3-4049-4559-93D1-38A17A0AF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893" y="771750"/>
            <a:ext cx="168104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27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idx="1"/>
          </p:nvPr>
        </p:nvSpPr>
        <p:spPr>
          <a:xfrm>
            <a:off x="782650" y="830467"/>
            <a:ext cx="3024664" cy="2880067"/>
          </a:xfrm>
        </p:spPr>
        <p:txBody>
          <a:bodyPr/>
          <a:lstStyle/>
          <a:p>
            <a:pPr>
              <a:lnSpc>
                <a:spcPct val="250000"/>
              </a:lnSpc>
            </a:pPr>
            <a:r>
              <a:rPr lang="ko-KR" altLang="en-US" sz="12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목적 및 필요성</a:t>
            </a:r>
          </a:p>
          <a:p>
            <a:pPr>
              <a:lnSpc>
                <a:spcPct val="250000"/>
              </a:lnSpc>
            </a:pPr>
            <a:r>
              <a:rPr lang="ko-KR" altLang="en-US" sz="12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프로젝트 개요</a:t>
            </a:r>
          </a:p>
          <a:p>
            <a:pPr>
              <a:lnSpc>
                <a:spcPct val="250000"/>
              </a:lnSpc>
            </a:pPr>
            <a:r>
              <a:rPr lang="ko-KR" altLang="en-US" sz="12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수행 방법</a:t>
            </a:r>
          </a:p>
          <a:p>
            <a:pPr>
              <a:lnSpc>
                <a:spcPct val="250000"/>
              </a:lnSpc>
            </a:pPr>
            <a:r>
              <a:rPr lang="ko-KR" altLang="en-US" sz="12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추진 일정</a:t>
            </a:r>
          </a:p>
          <a:p>
            <a:pPr>
              <a:lnSpc>
                <a:spcPct val="250000"/>
              </a:lnSpc>
            </a:pPr>
            <a:r>
              <a:rPr lang="ko-KR" altLang="en-US" sz="12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결과물 후속 활용 방안</a:t>
            </a:r>
          </a:p>
          <a:p>
            <a:pPr>
              <a:lnSpc>
                <a:spcPct val="250000"/>
              </a:lnSpc>
            </a:pPr>
            <a:r>
              <a:rPr lang="ko-KR" altLang="en-US" sz="12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주요 추진 내용</a:t>
            </a:r>
          </a:p>
          <a:p>
            <a:pPr>
              <a:lnSpc>
                <a:spcPct val="250000"/>
              </a:lnSpc>
            </a:pPr>
            <a:r>
              <a:rPr lang="ko-KR" altLang="en-US" sz="1200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팀 소개 및 역할 분담 </a:t>
            </a:r>
          </a:p>
        </p:txBody>
      </p:sp>
      <p:pic>
        <p:nvPicPr>
          <p:cNvPr id="1026" name="Picture 2" descr="Exception Handling in Java | Java Exceptions - javatpoint">
            <a:extLst>
              <a:ext uri="{FF2B5EF4-FFF2-40B4-BE49-F238E27FC236}">
                <a16:creationId xmlns:a16="http://schemas.microsoft.com/office/drawing/2014/main" id="{A9548FBC-B3E2-4B89-92B1-AD7A496AB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749" y="1192428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B5BE30E-5875-4498-816C-EB2E978CBDDF}"/>
              </a:ext>
            </a:extLst>
          </p:cNvPr>
          <p:cNvSpPr txBox="1"/>
          <p:nvPr/>
        </p:nvSpPr>
        <p:spPr>
          <a:xfrm>
            <a:off x="98858" y="-164029"/>
            <a:ext cx="735798" cy="54598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목차</a:t>
            </a:r>
            <a:endParaRPr lang="en-US" altLang="ko-KR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5614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0854E-327C-4ABC-A70C-85319AEF7724}"/>
              </a:ext>
            </a:extLst>
          </p:cNvPr>
          <p:cNvSpPr txBox="1"/>
          <p:nvPr/>
        </p:nvSpPr>
        <p:spPr>
          <a:xfrm>
            <a:off x="98857" y="-160695"/>
            <a:ext cx="3840505" cy="539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주요 추진 내용</a:t>
            </a:r>
            <a:endParaRPr lang="en-US" altLang="ko-KR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32771-A4B6-4FBD-A76B-B7A67FBED8A9}"/>
              </a:ext>
            </a:extLst>
          </p:cNvPr>
          <p:cNvSpPr txBox="1"/>
          <p:nvPr/>
        </p:nvSpPr>
        <p:spPr>
          <a:xfrm>
            <a:off x="125414" y="570244"/>
            <a:ext cx="2515309" cy="2989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■ 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안드로이드 앱 개발 버전 소개 </a:t>
            </a:r>
            <a:endParaRPr lang="ko-KR" altLang="en-US" sz="1000" dirty="0">
              <a:solidFill>
                <a:schemeClr val="hlink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sym typeface="Barlow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1AD5C3-1ACB-4D1B-B116-EA8D0041F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49" y="1491750"/>
            <a:ext cx="3843529" cy="216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626C6CE-562F-4F1E-9C53-D9BEAD1A4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773" y="1491750"/>
            <a:ext cx="384353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756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0854E-327C-4ABC-A70C-85319AEF7724}"/>
              </a:ext>
            </a:extLst>
          </p:cNvPr>
          <p:cNvSpPr txBox="1"/>
          <p:nvPr/>
        </p:nvSpPr>
        <p:spPr>
          <a:xfrm>
            <a:off x="98857" y="-160695"/>
            <a:ext cx="3840505" cy="539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주요 추진 내용</a:t>
            </a:r>
            <a:endParaRPr lang="en-US" altLang="ko-KR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32771-A4B6-4FBD-A76B-B7A67FBED8A9}"/>
              </a:ext>
            </a:extLst>
          </p:cNvPr>
          <p:cNvSpPr txBox="1"/>
          <p:nvPr/>
        </p:nvSpPr>
        <p:spPr>
          <a:xfrm>
            <a:off x="125414" y="570244"/>
            <a:ext cx="3390295" cy="2989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■ 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로그인 화면 및 사진 등록 기능 구현</a:t>
            </a:r>
            <a:endParaRPr lang="ko-KR" altLang="en-US" sz="1000" dirty="0">
              <a:solidFill>
                <a:schemeClr val="hlink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sym typeface="Barlow"/>
            </a:endParaRPr>
          </a:p>
        </p:txBody>
      </p:sp>
      <p:pic>
        <p:nvPicPr>
          <p:cNvPr id="7" name="Picture 0">
            <a:extLst>
              <a:ext uri="{FF2B5EF4-FFF2-40B4-BE49-F238E27FC236}">
                <a16:creationId xmlns:a16="http://schemas.microsoft.com/office/drawing/2014/main" id="{E8426B33-973E-427F-8017-181823A07C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09994" y="771750"/>
            <a:ext cx="1762006" cy="3600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3ABF9F64-AA06-4A43-8381-C285896186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59510" y="771750"/>
            <a:ext cx="1681557" cy="36000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70374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0854E-327C-4ABC-A70C-85319AEF7724}"/>
              </a:ext>
            </a:extLst>
          </p:cNvPr>
          <p:cNvSpPr txBox="1"/>
          <p:nvPr/>
        </p:nvSpPr>
        <p:spPr>
          <a:xfrm>
            <a:off x="98857" y="-160695"/>
            <a:ext cx="3840505" cy="539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주요 추진 내용</a:t>
            </a:r>
            <a:endParaRPr lang="en-US" altLang="ko-KR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32771-A4B6-4FBD-A76B-B7A67FBED8A9}"/>
              </a:ext>
            </a:extLst>
          </p:cNvPr>
          <p:cNvSpPr txBox="1"/>
          <p:nvPr/>
        </p:nvSpPr>
        <p:spPr>
          <a:xfrm>
            <a:off x="125414" y="570244"/>
            <a:ext cx="3390295" cy="2989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■ 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사용자 등록 의류 분석 및 관리 기능 구현</a:t>
            </a:r>
            <a:endParaRPr lang="ko-KR" altLang="en-US" sz="1000" dirty="0">
              <a:solidFill>
                <a:schemeClr val="hlink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sym typeface="Barlow"/>
            </a:endParaRP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9DCD1E12-6ABD-4AC3-BF05-0E5898A6A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98583" y="771750"/>
            <a:ext cx="1681557" cy="3600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2DDF63DF-E916-481A-9FC6-6E240F2FF4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261305" y="771750"/>
            <a:ext cx="1681557" cy="36000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2534413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0854E-327C-4ABC-A70C-85319AEF7724}"/>
              </a:ext>
            </a:extLst>
          </p:cNvPr>
          <p:cNvSpPr txBox="1"/>
          <p:nvPr/>
        </p:nvSpPr>
        <p:spPr>
          <a:xfrm>
            <a:off x="98857" y="-160695"/>
            <a:ext cx="3840505" cy="539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주요 추진 내용</a:t>
            </a:r>
            <a:endParaRPr lang="en-US" altLang="ko-KR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32771-A4B6-4FBD-A76B-B7A67FBED8A9}"/>
              </a:ext>
            </a:extLst>
          </p:cNvPr>
          <p:cNvSpPr txBox="1"/>
          <p:nvPr/>
        </p:nvSpPr>
        <p:spPr>
          <a:xfrm>
            <a:off x="125414" y="570244"/>
            <a:ext cx="3390295" cy="2989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■ 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코디 기능 구현</a:t>
            </a:r>
            <a:endParaRPr lang="ko-KR" altLang="en-US" sz="1000" dirty="0">
              <a:solidFill>
                <a:schemeClr val="hlink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sym typeface="Barlow"/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EED3E9FE-0E03-499A-8282-29E6BC37A0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35367" y="771750"/>
            <a:ext cx="1681557" cy="3600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C73F5200-9DB0-4B6C-B9A0-ABAEAC2F5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96373" y="771750"/>
            <a:ext cx="1681557" cy="3600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13">
            <a:extLst>
              <a:ext uri="{FF2B5EF4-FFF2-40B4-BE49-F238E27FC236}">
                <a16:creationId xmlns:a16="http://schemas.microsoft.com/office/drawing/2014/main" id="{F2DED24D-54E1-49EB-9C69-9119D6D93D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32752" y="771750"/>
            <a:ext cx="1681557" cy="36000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292423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0854E-327C-4ABC-A70C-85319AEF7724}"/>
              </a:ext>
            </a:extLst>
          </p:cNvPr>
          <p:cNvSpPr txBox="1"/>
          <p:nvPr/>
        </p:nvSpPr>
        <p:spPr>
          <a:xfrm>
            <a:off x="98857" y="-160695"/>
            <a:ext cx="3840505" cy="539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주요 추진 내용</a:t>
            </a:r>
            <a:endParaRPr lang="en-US" altLang="ko-KR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32771-A4B6-4FBD-A76B-B7A67FBED8A9}"/>
              </a:ext>
            </a:extLst>
          </p:cNvPr>
          <p:cNvSpPr txBox="1"/>
          <p:nvPr/>
        </p:nvSpPr>
        <p:spPr>
          <a:xfrm>
            <a:off x="125414" y="570244"/>
            <a:ext cx="3390295" cy="2989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■ 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쇼핑몰 연동 구현</a:t>
            </a:r>
            <a:endParaRPr lang="ko-KR" altLang="en-US" sz="1000" dirty="0">
              <a:solidFill>
                <a:schemeClr val="hlink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sym typeface="Barlow"/>
            </a:endParaRPr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52514C7F-E0A8-4DC4-80C7-C8B97A172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91526" y="771750"/>
            <a:ext cx="1681557" cy="3600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6">
            <a:extLst>
              <a:ext uri="{FF2B5EF4-FFF2-40B4-BE49-F238E27FC236}">
                <a16:creationId xmlns:a16="http://schemas.microsoft.com/office/drawing/2014/main" id="{5970969E-BA87-45EC-B673-B5B96E00CF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656960" y="771750"/>
            <a:ext cx="1681557" cy="3600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Picture 18">
            <a:extLst>
              <a:ext uri="{FF2B5EF4-FFF2-40B4-BE49-F238E27FC236}">
                <a16:creationId xmlns:a16="http://schemas.microsoft.com/office/drawing/2014/main" id="{518B097A-B23F-4B50-9DA2-FB41F806EF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22394" y="771750"/>
            <a:ext cx="1681557" cy="36000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35580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0854E-327C-4ABC-A70C-85319AEF7724}"/>
              </a:ext>
            </a:extLst>
          </p:cNvPr>
          <p:cNvSpPr txBox="1"/>
          <p:nvPr/>
        </p:nvSpPr>
        <p:spPr>
          <a:xfrm>
            <a:off x="98857" y="-160695"/>
            <a:ext cx="3840505" cy="539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주요 추진 내용</a:t>
            </a:r>
            <a:endParaRPr lang="en-US" altLang="ko-KR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C832771-A4B6-4FBD-A76B-B7A67FBED8A9}"/>
              </a:ext>
            </a:extLst>
          </p:cNvPr>
          <p:cNvSpPr txBox="1"/>
          <p:nvPr/>
        </p:nvSpPr>
        <p:spPr>
          <a:xfrm>
            <a:off x="125414" y="570244"/>
            <a:ext cx="3390295" cy="29892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■ 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쇼핑몰 연동 구현</a:t>
            </a:r>
            <a:endParaRPr lang="ko-KR" altLang="en-US" sz="1000" dirty="0">
              <a:solidFill>
                <a:schemeClr val="hlink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sym typeface="Barlow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6FBE23-7015-46D3-9D6E-8E129CBC2411}"/>
              </a:ext>
            </a:extLst>
          </p:cNvPr>
          <p:cNvSpPr txBox="1"/>
          <p:nvPr/>
        </p:nvSpPr>
        <p:spPr>
          <a:xfrm>
            <a:off x="3592404" y="2202418"/>
            <a:ext cx="195919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MVC </a:t>
            </a:r>
            <a:r>
              <a:rPr lang="ko-KR" altLang="en-US" dirty="0"/>
              <a:t>패턴</a:t>
            </a:r>
            <a:r>
              <a:rPr lang="en-US" altLang="ko-KR" dirty="0"/>
              <a:t> </a:t>
            </a:r>
            <a:r>
              <a:rPr lang="ko-KR" altLang="en-US" dirty="0"/>
              <a:t>적용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데이터베이스 </a:t>
            </a:r>
            <a:r>
              <a:rPr lang="en-US" altLang="ko-KR" dirty="0"/>
              <a:t>: SQLite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4615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0DC19FD-0276-4F42-A66D-7E19C17D3EA1}"/>
              </a:ext>
            </a:extLst>
          </p:cNvPr>
          <p:cNvSpPr txBox="1"/>
          <p:nvPr/>
        </p:nvSpPr>
        <p:spPr>
          <a:xfrm>
            <a:off x="3240546" y="2063918"/>
            <a:ext cx="26629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/>
              <a:t>AI </a:t>
            </a:r>
            <a:r>
              <a:rPr lang="ko-KR" altLang="en-US" sz="6000" dirty="0"/>
              <a:t>소개</a:t>
            </a:r>
          </a:p>
        </p:txBody>
      </p:sp>
    </p:spTree>
    <p:extLst>
      <p:ext uri="{BB962C8B-B14F-4D97-AF65-F5344CB8AC3E}">
        <p14:creationId xmlns:p14="http://schemas.microsoft.com/office/powerpoint/2010/main" val="22539050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0854E-327C-4ABC-A70C-85319AEF7724}"/>
              </a:ext>
            </a:extLst>
          </p:cNvPr>
          <p:cNvSpPr txBox="1"/>
          <p:nvPr/>
        </p:nvSpPr>
        <p:spPr>
          <a:xfrm>
            <a:off x="98857" y="-160695"/>
            <a:ext cx="3840505" cy="539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주요 추진 내용</a:t>
            </a:r>
            <a:endParaRPr lang="en-US" altLang="ko-KR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E9E867-74F2-4483-8B7D-62377BAA38F6}"/>
              </a:ext>
            </a:extLst>
          </p:cNvPr>
          <p:cNvSpPr txBox="1"/>
          <p:nvPr/>
        </p:nvSpPr>
        <p:spPr>
          <a:xfrm>
            <a:off x="125414" y="569576"/>
            <a:ext cx="8218485" cy="5288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14300">
              <a:lnSpc>
                <a:spcPct val="150000"/>
              </a:lnSpc>
            </a:pP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■ 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색감 판별 </a:t>
            </a: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AI</a:t>
            </a:r>
            <a:endParaRPr lang="en-US" altLang="ko-KR" dirty="0">
              <a:solidFill>
                <a:srgbClr val="080808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sym typeface="Barlow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 </a:t>
            </a:r>
            <a:endParaRPr lang="ko-KR" altLang="en-US" sz="1000" dirty="0">
              <a:solidFill>
                <a:schemeClr val="hlink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sym typeface="Barlow"/>
            </a:endParaRPr>
          </a:p>
        </p:txBody>
      </p:sp>
      <p:pic>
        <p:nvPicPr>
          <p:cNvPr id="1026" name="Picture 2" descr="퍼스널컬러인스트럭터자격증] PCCS 색체계에 대해서 : 네이버 블로그">
            <a:extLst>
              <a:ext uri="{FF2B5EF4-FFF2-40B4-BE49-F238E27FC236}">
                <a16:creationId xmlns:a16="http://schemas.microsoft.com/office/drawing/2014/main" id="{24F9DCEB-F905-440A-975D-57CE7DC76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0803" y="771750"/>
            <a:ext cx="3822394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9A6D11-90E3-4C6C-A64E-9EB3CF5DECFF}"/>
              </a:ext>
            </a:extLst>
          </p:cNvPr>
          <p:cNvSpPr txBox="1"/>
          <p:nvPr/>
        </p:nvSpPr>
        <p:spPr>
          <a:xfrm>
            <a:off x="6124903" y="922283"/>
            <a:ext cx="12731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PCCS </a:t>
            </a:r>
            <a:r>
              <a:rPr lang="ko-KR" altLang="en-US" dirty="0" err="1"/>
              <a:t>색감표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8539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0854E-327C-4ABC-A70C-85319AEF7724}"/>
              </a:ext>
            </a:extLst>
          </p:cNvPr>
          <p:cNvSpPr txBox="1"/>
          <p:nvPr/>
        </p:nvSpPr>
        <p:spPr>
          <a:xfrm>
            <a:off x="98857" y="-160695"/>
            <a:ext cx="3840505" cy="539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주요 추진 내용</a:t>
            </a:r>
            <a:endParaRPr lang="en-US" altLang="ko-KR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E9E867-74F2-4483-8B7D-62377BAA38F6}"/>
              </a:ext>
            </a:extLst>
          </p:cNvPr>
          <p:cNvSpPr txBox="1"/>
          <p:nvPr/>
        </p:nvSpPr>
        <p:spPr>
          <a:xfrm>
            <a:off x="125414" y="569576"/>
            <a:ext cx="8218485" cy="5288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14300">
              <a:lnSpc>
                <a:spcPct val="150000"/>
              </a:lnSpc>
            </a:pP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■ 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색감 판별 </a:t>
            </a: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AI</a:t>
            </a:r>
            <a:endParaRPr lang="en-US" altLang="ko-KR" dirty="0">
              <a:solidFill>
                <a:srgbClr val="080808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sym typeface="Barlow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 </a:t>
            </a:r>
            <a:endParaRPr lang="ko-KR" altLang="en-US" sz="1000" dirty="0">
              <a:solidFill>
                <a:schemeClr val="hlink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sym typeface="Barlow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5CABAC0-817A-4E49-BFE5-9A9B9CD6E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745" y="771750"/>
            <a:ext cx="665255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373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0854E-327C-4ABC-A70C-85319AEF7724}"/>
              </a:ext>
            </a:extLst>
          </p:cNvPr>
          <p:cNvSpPr txBox="1"/>
          <p:nvPr/>
        </p:nvSpPr>
        <p:spPr>
          <a:xfrm>
            <a:off x="98857" y="-160695"/>
            <a:ext cx="3840505" cy="539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주요 추진 내용</a:t>
            </a:r>
            <a:endParaRPr lang="en-US" altLang="ko-KR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E9E867-74F2-4483-8B7D-62377BAA38F6}"/>
              </a:ext>
            </a:extLst>
          </p:cNvPr>
          <p:cNvSpPr txBox="1"/>
          <p:nvPr/>
        </p:nvSpPr>
        <p:spPr>
          <a:xfrm>
            <a:off x="125414" y="569576"/>
            <a:ext cx="8218485" cy="5288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14300">
              <a:lnSpc>
                <a:spcPct val="150000"/>
              </a:lnSpc>
            </a:pP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■ 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색감 판별 </a:t>
            </a: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AI</a:t>
            </a:r>
            <a:endParaRPr lang="en-US" altLang="ko-KR" dirty="0">
              <a:solidFill>
                <a:srgbClr val="080808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sym typeface="Barlow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 </a:t>
            </a:r>
            <a:endParaRPr lang="ko-KR" altLang="en-US" sz="1000" dirty="0">
              <a:solidFill>
                <a:schemeClr val="hlink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sym typeface="Barlow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5D7FBA0-E524-4899-82CE-19FF6132B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214" y="771750"/>
            <a:ext cx="671068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51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B78B6C-415C-4CCA-AB9A-7047FFCDB97F}"/>
              </a:ext>
            </a:extLst>
          </p:cNvPr>
          <p:cNvSpPr txBox="1"/>
          <p:nvPr/>
        </p:nvSpPr>
        <p:spPr>
          <a:xfrm>
            <a:off x="98858" y="-160695"/>
            <a:ext cx="2885208" cy="539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목적 및 필요성</a:t>
            </a:r>
            <a:endParaRPr lang="en-US" altLang="ko-KR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269890-B40C-4785-B056-7F03D5659935}"/>
              </a:ext>
            </a:extLst>
          </p:cNvPr>
          <p:cNvSpPr txBox="1"/>
          <p:nvPr/>
        </p:nvSpPr>
        <p:spPr>
          <a:xfrm>
            <a:off x="433108" y="844944"/>
            <a:ext cx="8068582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MZ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세대는 유행에 민감하고 각자의 개성을 </a:t>
            </a:r>
            <a:r>
              <a:rPr lang="ko-KR" altLang="en-US" sz="1000" dirty="0">
                <a:solidFill>
                  <a:schemeClr val="bg2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패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션으로 표현한다</a:t>
            </a: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. 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또한 블로그 검색이나 유튜브를 구독하고 패션 앱을 활용하기도 한다</a:t>
            </a: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. 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이러한 매체들은 의류 및 다양한 패션 코디를 추천해주지만</a:t>
            </a: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, 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사용자들이 보유한 </a:t>
            </a:r>
            <a:r>
              <a:rPr lang="ko-KR" altLang="en-US" sz="1000" dirty="0" err="1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의류을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 활용한 사용자 기반 맞춤형 추천은 부족하다</a:t>
            </a: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. 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따라서</a:t>
            </a: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, 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사용자가 보유한 의류를 등록 관리하고 분석하여 경험기반 코디 서비스가 필요하다</a:t>
            </a: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.</a:t>
            </a:r>
            <a:endParaRPr lang="ko-KR" altLang="en-US" sz="1000" dirty="0">
              <a:solidFill>
                <a:schemeClr val="hlink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sym typeface="Barlow"/>
            </a:endParaRPr>
          </a:p>
        </p:txBody>
      </p:sp>
      <p:pic>
        <p:nvPicPr>
          <p:cNvPr id="11" name="Picture 1">
            <a:extLst>
              <a:ext uri="{FF2B5EF4-FFF2-40B4-BE49-F238E27FC236}">
                <a16:creationId xmlns:a16="http://schemas.microsoft.com/office/drawing/2014/main" id="{9B2F8BDF-E2A7-4C6A-885F-64DBD8B70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379" y="1877746"/>
            <a:ext cx="5400040" cy="226441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96468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0854E-327C-4ABC-A70C-85319AEF7724}"/>
              </a:ext>
            </a:extLst>
          </p:cNvPr>
          <p:cNvSpPr txBox="1"/>
          <p:nvPr/>
        </p:nvSpPr>
        <p:spPr>
          <a:xfrm>
            <a:off x="98857" y="-160695"/>
            <a:ext cx="3840505" cy="539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주요 추진 내용</a:t>
            </a:r>
            <a:endParaRPr lang="en-US" altLang="ko-KR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E9E867-74F2-4483-8B7D-62377BAA38F6}"/>
              </a:ext>
            </a:extLst>
          </p:cNvPr>
          <p:cNvSpPr txBox="1"/>
          <p:nvPr/>
        </p:nvSpPr>
        <p:spPr>
          <a:xfrm>
            <a:off x="125414" y="569576"/>
            <a:ext cx="8218485" cy="5288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14300">
              <a:lnSpc>
                <a:spcPct val="150000"/>
              </a:lnSpc>
            </a:pP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■ 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색감 판별 </a:t>
            </a: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AI</a:t>
            </a:r>
            <a:endParaRPr lang="en-US" altLang="ko-KR" dirty="0">
              <a:solidFill>
                <a:srgbClr val="080808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sym typeface="Barlow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 </a:t>
            </a:r>
            <a:endParaRPr lang="ko-KR" altLang="en-US" sz="1000" dirty="0">
              <a:solidFill>
                <a:schemeClr val="hlink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sym typeface="Barlow"/>
            </a:endParaRPr>
          </a:p>
        </p:txBody>
      </p:sp>
      <p:pic>
        <p:nvPicPr>
          <p:cNvPr id="3073" name="_x354272936">
            <a:extLst>
              <a:ext uri="{FF2B5EF4-FFF2-40B4-BE49-F238E27FC236}">
                <a16:creationId xmlns:a16="http://schemas.microsoft.com/office/drawing/2014/main" id="{1A1512A9-16FE-4FDE-8F10-F513A0AC11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7807" y="1098439"/>
            <a:ext cx="3728385" cy="319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0064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A00854E-327C-4ABC-A70C-85319AEF7724}"/>
              </a:ext>
            </a:extLst>
          </p:cNvPr>
          <p:cNvSpPr txBox="1"/>
          <p:nvPr/>
        </p:nvSpPr>
        <p:spPr>
          <a:xfrm>
            <a:off x="98857" y="-160695"/>
            <a:ext cx="3840505" cy="539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주요 추진 내용</a:t>
            </a:r>
            <a:endParaRPr lang="en-US" altLang="ko-KR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E9E867-74F2-4483-8B7D-62377BAA38F6}"/>
              </a:ext>
            </a:extLst>
          </p:cNvPr>
          <p:cNvSpPr txBox="1"/>
          <p:nvPr/>
        </p:nvSpPr>
        <p:spPr>
          <a:xfrm>
            <a:off x="125415" y="569128"/>
            <a:ext cx="8520564" cy="529760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14300">
              <a:lnSpc>
                <a:spcPct val="150000"/>
              </a:lnSpc>
            </a:pP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■ 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의류 분류 </a:t>
            </a: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AI</a:t>
            </a:r>
            <a:endParaRPr lang="en-US" altLang="ko-KR" sz="1000" dirty="0">
              <a:solidFill>
                <a:srgbClr val="080808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sym typeface="Barlow"/>
            </a:endParaRPr>
          </a:p>
          <a:p>
            <a:pPr marL="114300" indent="0">
              <a:lnSpc>
                <a:spcPct val="150000"/>
              </a:lnSpc>
              <a:buNone/>
            </a:pPr>
            <a:endParaRPr lang="ko-KR" altLang="en-US" sz="1000" dirty="0">
              <a:solidFill>
                <a:schemeClr val="hlink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sym typeface="Barlow"/>
            </a:endParaRPr>
          </a:p>
        </p:txBody>
      </p:sp>
      <p:pic>
        <p:nvPicPr>
          <p:cNvPr id="7" name="Picture 20">
            <a:extLst>
              <a:ext uri="{FF2B5EF4-FFF2-40B4-BE49-F238E27FC236}">
                <a16:creationId xmlns:a16="http://schemas.microsoft.com/office/drawing/2014/main" id="{8C780046-AB34-4CCD-98C6-350D57225E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3800" y="1047750"/>
            <a:ext cx="3048000" cy="30480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Picture 22">
            <a:extLst>
              <a:ext uri="{FF2B5EF4-FFF2-40B4-BE49-F238E27FC236}">
                <a16:creationId xmlns:a16="http://schemas.microsoft.com/office/drawing/2014/main" id="{8DAADEA8-FAED-4A55-88F3-0A4F4DECD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190359" y="1047750"/>
            <a:ext cx="1743075" cy="30480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0201569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D87FF80-E84C-4EDB-8F76-D93C015B71FF}"/>
              </a:ext>
            </a:extLst>
          </p:cNvPr>
          <p:cNvSpPr txBox="1"/>
          <p:nvPr/>
        </p:nvSpPr>
        <p:spPr>
          <a:xfrm>
            <a:off x="98857" y="-162586"/>
            <a:ext cx="3840505" cy="5430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팀 소개 및 역할 분담</a:t>
            </a:r>
            <a:endParaRPr lang="en-US" altLang="ko-KR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069BC52-AEDC-453C-8BDB-AE5A8ACD9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925" r="25664" b="67171"/>
          <a:stretch/>
        </p:blipFill>
        <p:spPr>
          <a:xfrm>
            <a:off x="4039729" y="907266"/>
            <a:ext cx="1057123" cy="110746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BFCE8E8C-851E-4D48-BD4F-480AAC0872E2}"/>
              </a:ext>
            </a:extLst>
          </p:cNvPr>
          <p:cNvSpPr/>
          <p:nvPr/>
        </p:nvSpPr>
        <p:spPr>
          <a:xfrm>
            <a:off x="3939362" y="2038656"/>
            <a:ext cx="1257858" cy="328761"/>
          </a:xfrm>
          <a:prstGeom prst="flowChartTerminator">
            <a:avLst/>
          </a:prstGeom>
          <a:solidFill>
            <a:srgbClr val="FFBC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팀원 </a:t>
            </a:r>
            <a:r>
              <a:rPr lang="en-US" altLang="ko-KR" sz="800" dirty="0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</a:t>
            </a:r>
            <a:r>
              <a:rPr lang="ko-KR" altLang="en-US" sz="800" dirty="0" err="1">
                <a:solidFill>
                  <a:schemeClr val="bg1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이유섭</a:t>
            </a:r>
            <a:endParaRPr lang="ko-KR" altLang="en-US" sz="800" dirty="0">
              <a:solidFill>
                <a:schemeClr val="bg1"/>
              </a:solidFill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11ACD9A-58E8-44A5-B618-9B2B6DE2FA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5216076"/>
              </p:ext>
            </p:extLst>
          </p:nvPr>
        </p:nvGraphicFramePr>
        <p:xfrm>
          <a:off x="1878542" y="2727457"/>
          <a:ext cx="5641175" cy="1205816"/>
        </p:xfrm>
        <a:graphic>
          <a:graphicData uri="http://schemas.openxmlformats.org/drawingml/2006/table">
            <a:tbl>
              <a:tblPr/>
              <a:tblGrid>
                <a:gridCol w="644017">
                  <a:extLst>
                    <a:ext uri="{9D8B030D-6E8A-4147-A177-3AD203B41FA5}">
                      <a16:colId xmlns:a16="http://schemas.microsoft.com/office/drawing/2014/main" val="861225578"/>
                    </a:ext>
                  </a:extLst>
                </a:gridCol>
                <a:gridCol w="548640">
                  <a:extLst>
                    <a:ext uri="{9D8B030D-6E8A-4147-A177-3AD203B41FA5}">
                      <a16:colId xmlns:a16="http://schemas.microsoft.com/office/drawing/2014/main" val="25572585"/>
                    </a:ext>
                  </a:extLst>
                </a:gridCol>
                <a:gridCol w="4448518">
                  <a:extLst>
                    <a:ext uri="{9D8B030D-6E8A-4147-A177-3AD203B41FA5}">
                      <a16:colId xmlns:a16="http://schemas.microsoft.com/office/drawing/2014/main" val="1958788001"/>
                    </a:ext>
                  </a:extLst>
                </a:gridCol>
              </a:tblGrid>
              <a:tr h="266044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chemeClr val="bg1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담 당</a:t>
                      </a:r>
                      <a:endParaRPr lang="ko-KR" altLang="en-US" sz="900" kern="0" spc="0" dirty="0">
                        <a:solidFill>
                          <a:schemeClr val="bg1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chemeClr val="bg1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역할 및 상세 활동</a:t>
                      </a:r>
                      <a:endParaRPr lang="ko-KR" altLang="en-US" sz="1000" kern="0" spc="0" dirty="0">
                        <a:solidFill>
                          <a:schemeClr val="bg1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8793405"/>
                  </a:ext>
                </a:extLst>
              </a:tr>
              <a:tr h="2349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연수생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이유섭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안드로이드 개발 및 인공지능 개발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885119"/>
                  </a:ext>
                </a:extLst>
              </a:tr>
              <a:tr h="234943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멘토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하광림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기술 기획 멘토링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645316"/>
                  </a:ext>
                </a:extLst>
              </a:tr>
              <a:tr h="234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신승훈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AI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멘토링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979586"/>
                  </a:ext>
                </a:extLst>
              </a:tr>
              <a:tr h="23494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오은석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기술 기획 멘토링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66026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7EC6DA6-51CF-4F9A-8FC3-1DA85FF883DA}"/>
              </a:ext>
            </a:extLst>
          </p:cNvPr>
          <p:cNvSpPr txBox="1"/>
          <p:nvPr/>
        </p:nvSpPr>
        <p:spPr>
          <a:xfrm>
            <a:off x="5887201" y="3875127"/>
            <a:ext cx="1686708" cy="2989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 </a:t>
            </a:r>
            <a:r>
              <a:rPr lang="en-US" altLang="ko-KR" sz="7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※ </a:t>
            </a:r>
            <a:r>
              <a:rPr lang="ko-KR" altLang="en-US" sz="7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개인 사유로 팀원 </a:t>
            </a:r>
            <a:r>
              <a:rPr lang="en-US" altLang="ko-KR" sz="7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2</a:t>
            </a:r>
            <a:r>
              <a:rPr lang="ko-KR" altLang="en-US" sz="7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명 결원 발생 </a:t>
            </a:r>
            <a:endParaRPr lang="ko-KR" altLang="en-US" sz="1000" dirty="0">
              <a:solidFill>
                <a:schemeClr val="hlink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6931852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2"/>
          <p:cNvSpPr/>
          <p:nvPr/>
        </p:nvSpPr>
        <p:spPr>
          <a:xfrm>
            <a:off x="3029040" y="2633040"/>
            <a:ext cx="3005640" cy="397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none" strike="noStrike" cap="none" dirty="0">
                <a:solidFill>
                  <a:srgbClr val="1D262D"/>
                </a:solidFill>
                <a:latin typeface="넥슨Lv1고딕 Bold" panose="00000800000000000000" pitchFamily="2" charset="-127"/>
                <a:sym typeface="Arial"/>
              </a:rPr>
              <a:t>Do you have any questions?</a:t>
            </a:r>
            <a:endParaRPr sz="1400" b="0" i="0" u="none" strike="noStrike" cap="none" dirty="0">
              <a:latin typeface="넥슨Lv1고딕 Bold" panose="00000800000000000000" pitchFamily="2" charset="-127"/>
              <a:ea typeface="넥슨Lv1고딕 Bold" panose="00000800000000000000" pitchFamily="2" charset="-127"/>
              <a:sym typeface="Arial"/>
            </a:endParaRPr>
          </a:p>
        </p:txBody>
      </p:sp>
      <p:sp>
        <p:nvSpPr>
          <p:cNvPr id="487" name="Google Shape;487;p22"/>
          <p:cNvSpPr/>
          <p:nvPr/>
        </p:nvSpPr>
        <p:spPr>
          <a:xfrm>
            <a:off x="673920" y="1423440"/>
            <a:ext cx="7715880" cy="1258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0000" rIns="90000" bIns="90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7000" b="0" i="0" u="none" strike="noStrike" cap="none" dirty="0">
                <a:solidFill>
                  <a:srgbClr val="696E72"/>
                </a:solidFill>
                <a:latin typeface="넥슨Lv1고딕 Bold" panose="00000800000000000000" pitchFamily="2" charset="-127"/>
                <a:ea typeface="Rozha One"/>
                <a:cs typeface="Rozha One"/>
                <a:sym typeface="Rozha One"/>
              </a:rPr>
              <a:t>THANKS!</a:t>
            </a:r>
            <a:endParaRPr sz="7000" b="0" i="0" u="none" strike="noStrike" cap="none" dirty="0">
              <a:latin typeface="넥슨Lv1고딕 Bold" panose="00000800000000000000" pitchFamily="2" charset="-127"/>
              <a:ea typeface="넥슨Lv1고딕 Bold" panose="00000800000000000000" pitchFamily="2" charset="-127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3811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6E5BF33-416D-4A56-8ACA-B4387DCD1AD8}"/>
              </a:ext>
            </a:extLst>
          </p:cNvPr>
          <p:cNvSpPr txBox="1"/>
          <p:nvPr/>
        </p:nvSpPr>
        <p:spPr>
          <a:xfrm>
            <a:off x="98858" y="-160695"/>
            <a:ext cx="2885208" cy="539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목적 및 필요성 </a:t>
            </a:r>
            <a:r>
              <a:rPr lang="en-US" altLang="ko-KR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- </a:t>
            </a: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경쟁사 분석</a:t>
            </a:r>
            <a:endParaRPr lang="en-US" altLang="ko-KR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950A8013-C2D5-413D-8652-A3A70B0FB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38" y="868743"/>
            <a:ext cx="3867785" cy="340601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269890-B40C-4785-B056-7F03D5659935}"/>
              </a:ext>
            </a:extLst>
          </p:cNvPr>
          <p:cNvSpPr txBox="1"/>
          <p:nvPr/>
        </p:nvSpPr>
        <p:spPr>
          <a:xfrm>
            <a:off x="5293519" y="1330719"/>
            <a:ext cx="3200400" cy="2601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altLang="ko-KR" sz="1000" b="1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* </a:t>
            </a:r>
            <a:r>
              <a:rPr lang="ko-KR" altLang="en-US" sz="1000" b="1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옷장형 </a:t>
            </a:r>
            <a:r>
              <a:rPr lang="en-US" altLang="ko-KR" sz="1000" b="1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 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  - 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기존 의류를 관리하고 정리해줌  </a:t>
            </a:r>
            <a:endParaRPr lang="en-US" altLang="ko-KR" sz="1000" dirty="0">
              <a:solidFill>
                <a:schemeClr val="hlink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sym typeface="Barlow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  - 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장점 </a:t>
            </a: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: 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기존 의류 자동 관리 </a:t>
            </a: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(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체계적 관리</a:t>
            </a: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  - 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단점 </a:t>
            </a: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: 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사용자가 직접 패션 코디 해야함 </a:t>
            </a:r>
            <a:endParaRPr lang="en-US" altLang="ko-KR" sz="1000" dirty="0">
              <a:solidFill>
                <a:schemeClr val="hlink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sym typeface="Barlow"/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altLang="ko-KR" sz="1000" dirty="0">
              <a:solidFill>
                <a:schemeClr val="hlink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sym typeface="Barlow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000" b="1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* </a:t>
            </a:r>
            <a:r>
              <a:rPr lang="ko-KR" altLang="en-US" sz="1000" b="1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커머스형 </a:t>
            </a:r>
            <a:endParaRPr lang="en-US" altLang="ko-KR" sz="1000" b="1" dirty="0">
              <a:solidFill>
                <a:schemeClr val="hlink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sym typeface="Barlow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  - 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신규 옷 위주의 패션 의류 판매  </a:t>
            </a:r>
            <a:endParaRPr lang="en-US" altLang="ko-KR" sz="1000" dirty="0">
              <a:solidFill>
                <a:schemeClr val="hlink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sym typeface="Barlow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  - 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장점 </a:t>
            </a: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: 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최신 유행하는 옷 검색 및 구매 가능</a:t>
            </a: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 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  - 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단점 </a:t>
            </a: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: 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사용자 맞춤형 코디 불가 </a:t>
            </a:r>
            <a:endParaRPr lang="en-US" altLang="ko-KR" sz="1000" dirty="0">
              <a:solidFill>
                <a:schemeClr val="hlink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sym typeface="Barlow"/>
            </a:endParaRPr>
          </a:p>
          <a:p>
            <a:pPr marL="114300" indent="0">
              <a:lnSpc>
                <a:spcPct val="150000"/>
              </a:lnSpc>
              <a:buNone/>
            </a:pPr>
            <a:endParaRPr lang="en-US" altLang="ko-KR" sz="1000" dirty="0">
              <a:solidFill>
                <a:schemeClr val="hlink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sym typeface="Barlow"/>
            </a:endParaRP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∴ 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커머스형 </a:t>
            </a: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+ 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옷장형 </a:t>
            </a: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=  “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통합형 커머스 패션 어플</a:t>
            </a: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”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 </a:t>
            </a:r>
            <a:endParaRPr lang="en-US" altLang="ko-KR" sz="1000" dirty="0">
              <a:solidFill>
                <a:schemeClr val="hlink"/>
              </a:solidFill>
              <a:latin typeface="넥슨Lv1고딕 Bold" panose="00000800000000000000" pitchFamily="2" charset="-127"/>
              <a:ea typeface="넥슨Lv1고딕 Bold" panose="00000800000000000000" pitchFamily="2" charset="-127"/>
              <a:sym typeface="Barlow"/>
            </a:endParaRPr>
          </a:p>
        </p:txBody>
      </p:sp>
    </p:spTree>
    <p:extLst>
      <p:ext uri="{BB962C8B-B14F-4D97-AF65-F5344CB8AC3E}">
        <p14:creationId xmlns:p14="http://schemas.microsoft.com/office/powerpoint/2010/main" val="2672813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1A69CF-668C-4DBD-80FE-8E469A939395}"/>
              </a:ext>
            </a:extLst>
          </p:cNvPr>
          <p:cNvSpPr txBox="1"/>
          <p:nvPr/>
        </p:nvSpPr>
        <p:spPr>
          <a:xfrm>
            <a:off x="98858" y="-160695"/>
            <a:ext cx="2885208" cy="539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프로젝트 개요 </a:t>
            </a:r>
            <a:r>
              <a:rPr lang="en-US" altLang="ko-KR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- </a:t>
            </a: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프로젝트 소개 </a:t>
            </a:r>
            <a:endParaRPr lang="en-US" altLang="ko-KR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24FCFAD5-2CC8-4A60-B68E-6EB1DE8E36EE}"/>
              </a:ext>
            </a:extLst>
          </p:cNvPr>
          <p:cNvSpPr txBox="1">
            <a:spLocks/>
          </p:cNvSpPr>
          <p:nvPr/>
        </p:nvSpPr>
        <p:spPr>
          <a:xfrm>
            <a:off x="480473" y="3465795"/>
            <a:ext cx="8183053" cy="243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Barlow"/>
              <a:buAutoNum type="arabicPeriod"/>
              <a:defRPr sz="11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넥슨Lv1고딕"/>
              <a:buChar char="○"/>
              <a:defRPr sz="11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넥슨Lv1고딕"/>
              <a:buChar char="■"/>
              <a:defRPr sz="1400" b="0" i="0" u="none" strike="noStrike" cap="none">
                <a:solidFill>
                  <a:schemeClr val="hlink"/>
                </a:solidFill>
                <a:latin typeface="넥슨Lv1고딕"/>
                <a:ea typeface="넥슨Lv1고딕"/>
                <a:cs typeface="넥슨Lv1고딕"/>
                <a:sym typeface="넥슨Lv1고딕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넥슨Lv1고딕"/>
              <a:buChar char="●"/>
              <a:defRPr sz="1400" b="0" i="0" u="none" strike="noStrike" cap="none">
                <a:solidFill>
                  <a:schemeClr val="hlink"/>
                </a:solidFill>
                <a:latin typeface="넥슨Lv1고딕"/>
                <a:ea typeface="넥슨Lv1고딕"/>
                <a:cs typeface="넥슨Lv1고딕"/>
                <a:sym typeface="넥슨Lv1고딕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넥슨Lv1고딕"/>
              <a:buChar char="○"/>
              <a:defRPr sz="1400" b="0" i="0" u="none" strike="noStrike" cap="none">
                <a:solidFill>
                  <a:schemeClr val="hlink"/>
                </a:solidFill>
                <a:latin typeface="넥슨Lv1고딕"/>
                <a:ea typeface="넥슨Lv1고딕"/>
                <a:cs typeface="넥슨Lv1고딕"/>
                <a:sym typeface="넥슨Lv1고딕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넥슨Lv1고딕"/>
              <a:buChar char="■"/>
              <a:defRPr sz="1400" b="0" i="0" u="none" strike="noStrike" cap="none">
                <a:solidFill>
                  <a:schemeClr val="hlink"/>
                </a:solidFill>
                <a:latin typeface="넥슨Lv1고딕"/>
                <a:ea typeface="넥슨Lv1고딕"/>
                <a:cs typeface="넥슨Lv1고딕"/>
                <a:sym typeface="넥슨Lv1고딕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넥슨Lv1고딕"/>
              <a:buChar char="●"/>
              <a:defRPr sz="1400" b="0" i="0" u="none" strike="noStrike" cap="none">
                <a:solidFill>
                  <a:schemeClr val="hlink"/>
                </a:solidFill>
                <a:latin typeface="넥슨Lv1고딕"/>
                <a:ea typeface="넥슨Lv1고딕"/>
                <a:cs typeface="넥슨Lv1고딕"/>
                <a:sym typeface="넥슨Lv1고딕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넥슨Lv1고딕"/>
              <a:buChar char="○"/>
              <a:defRPr sz="1400" b="0" i="0" u="none" strike="noStrike" cap="none">
                <a:solidFill>
                  <a:schemeClr val="hlink"/>
                </a:solidFill>
                <a:latin typeface="넥슨Lv1고딕"/>
                <a:ea typeface="넥슨Lv1고딕"/>
                <a:cs typeface="넥슨Lv1고딕"/>
                <a:sym typeface="넥슨Lv1고딕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넥슨Lv1고딕"/>
              <a:buChar char="■"/>
              <a:defRPr sz="1400" b="0" i="0" u="none" strike="noStrike" cap="none">
                <a:solidFill>
                  <a:schemeClr val="hlink"/>
                </a:solidFill>
                <a:latin typeface="넥슨Lv1고딕"/>
                <a:ea typeface="넥슨Lv1고딕"/>
                <a:cs typeface="넥슨Lv1고딕"/>
                <a:sym typeface="넥슨Lv1고딕"/>
              </a:defRPr>
            </a:lvl9pPr>
          </a:lstStyle>
          <a:p>
            <a:pPr marL="114300" indent="0">
              <a:lnSpc>
                <a:spcPct val="300000"/>
              </a:lnSpc>
              <a:buNone/>
            </a:pP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본 프로젝트에서는 사용자가 보유한 의류를 기반으로 맞춤형 코디 서비스를 제공하고</a:t>
            </a: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 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최적의 의류를 추천하여 편리하게 구매 가능한 앱을 제작하고자 한다</a:t>
            </a: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 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이에 따라 사용자는 스마트폰을 통해 의류를 촬영하면</a:t>
            </a: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 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앱에서는 이미지 인식하여 의류를 종류별로 분류하고</a:t>
            </a: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 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의류의 특징</a:t>
            </a: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 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사용자 정보 등을 추출하고 모델링하고</a:t>
            </a: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 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다양한 코디 유형을 학습시켜 맞춤형 의류를 제공한다</a:t>
            </a: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.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</a:t>
            </a:r>
            <a:endParaRPr lang="en-US" altLang="ko-KR" sz="10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EECD3A9-8A09-4AC5-9A6D-3089775040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112" y="708697"/>
            <a:ext cx="1126191" cy="2058512"/>
          </a:xfrm>
          <a:prstGeom prst="rect">
            <a:avLst/>
          </a:prstGeom>
        </p:spPr>
      </p:pic>
      <p:pic>
        <p:nvPicPr>
          <p:cNvPr id="56" name="그림 55">
            <a:extLst>
              <a:ext uri="{FF2B5EF4-FFF2-40B4-BE49-F238E27FC236}">
                <a16:creationId xmlns:a16="http://schemas.microsoft.com/office/drawing/2014/main" id="{B15560A2-A0F5-4DBD-AD93-50873FAC9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6144" y="708697"/>
            <a:ext cx="1131710" cy="2064606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8C7B0217-9014-428D-A57F-83FFE58D79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695" y="708697"/>
            <a:ext cx="1126191" cy="205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53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Box 67">
            <a:extLst>
              <a:ext uri="{FF2B5EF4-FFF2-40B4-BE49-F238E27FC236}">
                <a16:creationId xmlns:a16="http://schemas.microsoft.com/office/drawing/2014/main" id="{1A157003-8DB5-42E0-97A2-A0369685E5D8}"/>
              </a:ext>
            </a:extLst>
          </p:cNvPr>
          <p:cNvSpPr txBox="1"/>
          <p:nvPr/>
        </p:nvSpPr>
        <p:spPr>
          <a:xfrm>
            <a:off x="98858" y="-162586"/>
            <a:ext cx="2885208" cy="54309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프로젝트 소개 </a:t>
            </a:r>
            <a:r>
              <a:rPr lang="en-US" altLang="ko-KR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– </a:t>
            </a: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수익 모델</a:t>
            </a:r>
            <a:endParaRPr lang="en-US" altLang="ko-KR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65277C-2454-46B4-99F5-9101619B45CD}"/>
              </a:ext>
            </a:extLst>
          </p:cNvPr>
          <p:cNvSpPr txBox="1"/>
          <p:nvPr/>
        </p:nvSpPr>
        <p:spPr>
          <a:xfrm>
            <a:off x="392963" y="670639"/>
            <a:ext cx="8068582" cy="75507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114300" indent="0">
              <a:lnSpc>
                <a:spcPct val="150000"/>
              </a:lnSpc>
              <a:buNone/>
            </a:pP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■ 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주요 수익 </a:t>
            </a: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: 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사용자 맞춤형 의류 정보를 제공함으로써</a:t>
            </a: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, 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사용자에게 의류 판매 </a:t>
            </a: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(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판매 수수료</a:t>
            </a: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)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                   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패션 의류 업체와 제휴하여 사용자 맞춤형 광고 가능 </a:t>
            </a: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(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광고 수수료</a:t>
            </a: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) </a:t>
            </a:r>
          </a:p>
          <a:p>
            <a:pPr marL="114300" indent="0">
              <a:lnSpc>
                <a:spcPct val="150000"/>
              </a:lnSpc>
              <a:buNone/>
            </a:pP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                   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사용자 경험 기반 </a:t>
            </a: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AI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 패션 데이터셋 </a:t>
            </a:r>
            <a:r>
              <a:rPr lang="ko-KR" altLang="en-US" sz="1000" dirty="0" err="1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라벨링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 </a:t>
            </a: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(AI 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데이터셋 판매</a:t>
            </a:r>
            <a:r>
              <a:rPr lang="en-US" altLang="ko-KR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)</a:t>
            </a:r>
            <a:r>
              <a:rPr lang="ko-KR" altLang="en-US" sz="1000" dirty="0">
                <a:solidFill>
                  <a:schemeClr val="hlink"/>
                </a:solidFill>
                <a:latin typeface="넥슨Lv1고딕 Bold" panose="00000800000000000000" pitchFamily="2" charset="-127"/>
                <a:ea typeface="넥슨Lv1고딕 Bold" panose="00000800000000000000" pitchFamily="2" charset="-127"/>
                <a:sym typeface="Barlow"/>
              </a:rPr>
              <a:t>  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C40614F-508C-4920-BF8E-0E859E5B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912" y="1558186"/>
            <a:ext cx="5210175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264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23605C-3847-458A-85AF-FA5CA0669E72}"/>
              </a:ext>
            </a:extLst>
          </p:cNvPr>
          <p:cNvSpPr txBox="1"/>
          <p:nvPr/>
        </p:nvSpPr>
        <p:spPr>
          <a:xfrm>
            <a:off x="98857" y="-160695"/>
            <a:ext cx="3840505" cy="539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수행 방법 </a:t>
            </a:r>
            <a:r>
              <a:rPr lang="en-US" altLang="ko-KR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- </a:t>
            </a: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주요 기능별 구현 방안</a:t>
            </a:r>
            <a:endParaRPr lang="en-US" altLang="ko-KR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8F0152D-3ABD-4F14-A67D-F965574F1E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8086249"/>
              </p:ext>
            </p:extLst>
          </p:nvPr>
        </p:nvGraphicFramePr>
        <p:xfrm>
          <a:off x="1543875" y="1076547"/>
          <a:ext cx="6056249" cy="2956052"/>
        </p:xfrm>
        <a:graphic>
          <a:graphicData uri="http://schemas.openxmlformats.org/drawingml/2006/table">
            <a:tbl>
              <a:tblPr/>
              <a:tblGrid>
                <a:gridCol w="1287907">
                  <a:extLst>
                    <a:ext uri="{9D8B030D-6E8A-4147-A177-3AD203B41FA5}">
                      <a16:colId xmlns:a16="http://schemas.microsoft.com/office/drawing/2014/main" val="1792872300"/>
                    </a:ext>
                  </a:extLst>
                </a:gridCol>
                <a:gridCol w="4768342">
                  <a:extLst>
                    <a:ext uri="{9D8B030D-6E8A-4147-A177-3AD203B41FA5}">
                      <a16:colId xmlns:a16="http://schemas.microsoft.com/office/drawing/2014/main" val="497994503"/>
                    </a:ext>
                  </a:extLst>
                </a:gridCol>
              </a:tblGrid>
              <a:tr h="2941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주요 기능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수행방법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180682"/>
                  </a:ext>
                </a:extLst>
              </a:tr>
              <a:tr h="6544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보유 의류 관리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 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앱 카메라를 통해 옷장에 보유한 의류를 촬영하면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상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/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하 의류 및 아이템 등 종류별로</a:t>
                      </a:r>
                      <a:b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</a:b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  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 분류하여 의류를 저장하여 관리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 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객체를 인식하고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(Object Detection / YOLO),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분류를 통해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종류별 저장 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6491787"/>
                  </a:ext>
                </a:extLst>
              </a:tr>
              <a:tr h="6544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사용자 경험 기반 코디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 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사용자 앱에서 각 사용자별 프로파일링을 통해 캐릭터화 하고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여러가지 상황에 맞는 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   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맞춤형 코디 제안 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 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의류 분류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,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대표색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 추출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색감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/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톤 추출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,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날씨와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상황별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 코디 추천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9500936"/>
                  </a:ext>
                </a:extLst>
              </a:tr>
              <a:tr h="6544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의류 및 패션 아이템 추천 및 구매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 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사용자가 가진 옷과 코디하기 좋은 시중에 판매되고 있는 옷들을 추천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 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사용자가 즐겨 있는 옷 스타일과 그와 반대대는 옷 스타일을 추천해줌으로써 사용자가 원하는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,</a:t>
                      </a: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   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사용자가 시도해보면 좋은 옷들을 추천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6844830"/>
                  </a:ext>
                </a:extLst>
              </a:tr>
              <a:tr h="65443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패션 앨범 </a:t>
                      </a:r>
                      <a:r>
                        <a:rPr lang="en-US" altLang="ko-KR" sz="900" b="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(SNS)</a:t>
                      </a:r>
                      <a:endParaRPr lang="en-US" sz="900" b="0" kern="0" spc="0" dirty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E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 -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자신이 코디한 스타일을 앨범에 공개함으로써 서로의 코디를 공유하고 조언을 받을 수 있는</a:t>
                      </a:r>
                      <a:endParaRPr lang="en-US" altLang="ko-KR" sz="900" kern="0" spc="0" dirty="0">
                        <a:solidFill>
                          <a:srgbClr val="000000"/>
                        </a:solidFill>
                        <a:effectLst/>
                        <a:latin typeface="넥슨Lv1고딕" panose="00000500000000000000" pitchFamily="2" charset="-127"/>
                        <a:ea typeface="넥슨Lv1고딕" panose="00000500000000000000" pitchFamily="2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   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넥슨Lv1고딕" panose="00000500000000000000" pitchFamily="2" charset="-127"/>
                          <a:ea typeface="넥슨Lv1고딕" panose="00000500000000000000" pitchFamily="2" charset="-127"/>
                        </a:rPr>
                        <a:t>커뮤니티 개발</a:t>
                      </a: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6065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89022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323605C-3847-458A-85AF-FA5CA0669E72}"/>
              </a:ext>
            </a:extLst>
          </p:cNvPr>
          <p:cNvSpPr txBox="1"/>
          <p:nvPr/>
        </p:nvSpPr>
        <p:spPr>
          <a:xfrm>
            <a:off x="98857" y="-160695"/>
            <a:ext cx="3840505" cy="539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수행 방법</a:t>
            </a:r>
            <a:r>
              <a:rPr lang="en-US" altLang="ko-KR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- User Flow diagram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4B9F477-8FEF-4ED7-B9F3-08197BA3C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925" y="629812"/>
            <a:ext cx="3744149" cy="388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48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1A69CF-668C-4DBD-80FE-8E469A939395}"/>
              </a:ext>
            </a:extLst>
          </p:cNvPr>
          <p:cNvSpPr txBox="1"/>
          <p:nvPr/>
        </p:nvSpPr>
        <p:spPr>
          <a:xfrm>
            <a:off x="98858" y="-160695"/>
            <a:ext cx="2885208" cy="53931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수행 방법 </a:t>
            </a:r>
            <a:r>
              <a:rPr lang="en-US" altLang="ko-KR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- </a:t>
            </a:r>
            <a:r>
              <a:rPr lang="ko-KR" altLang="en-US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적용 기술 </a:t>
            </a:r>
            <a:endParaRPr lang="en-US" altLang="ko-KR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  <p:sp>
        <p:nvSpPr>
          <p:cNvPr id="10" name="텍스트 개체 틀 1">
            <a:extLst>
              <a:ext uri="{FF2B5EF4-FFF2-40B4-BE49-F238E27FC236}">
                <a16:creationId xmlns:a16="http://schemas.microsoft.com/office/drawing/2014/main" id="{24FCFAD5-2CC8-4A60-B68E-6EB1DE8E36EE}"/>
              </a:ext>
            </a:extLst>
          </p:cNvPr>
          <p:cNvSpPr txBox="1">
            <a:spLocks/>
          </p:cNvSpPr>
          <p:nvPr/>
        </p:nvSpPr>
        <p:spPr>
          <a:xfrm>
            <a:off x="480473" y="1657023"/>
            <a:ext cx="8183053" cy="1829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800"/>
              <a:buFont typeface="Barlow"/>
              <a:buAutoNum type="arabicPeriod"/>
              <a:defRPr sz="11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넥슨Lv1고딕"/>
              <a:buChar char="○"/>
              <a:defRPr sz="1100" b="0" i="0" u="none" strike="noStrike" cap="none">
                <a:solidFill>
                  <a:schemeClr val="hlink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넥슨Lv1고딕"/>
              <a:buChar char="■"/>
              <a:defRPr sz="1400" b="0" i="0" u="none" strike="noStrike" cap="none">
                <a:solidFill>
                  <a:schemeClr val="hlink"/>
                </a:solidFill>
                <a:latin typeface="넥슨Lv1고딕"/>
                <a:ea typeface="넥슨Lv1고딕"/>
                <a:cs typeface="넥슨Lv1고딕"/>
                <a:sym typeface="넥슨Lv1고딕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넥슨Lv1고딕"/>
              <a:buChar char="●"/>
              <a:defRPr sz="1400" b="0" i="0" u="none" strike="noStrike" cap="none">
                <a:solidFill>
                  <a:schemeClr val="hlink"/>
                </a:solidFill>
                <a:latin typeface="넥슨Lv1고딕"/>
                <a:ea typeface="넥슨Lv1고딕"/>
                <a:cs typeface="넥슨Lv1고딕"/>
                <a:sym typeface="넥슨Lv1고딕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넥슨Lv1고딕"/>
              <a:buChar char="○"/>
              <a:defRPr sz="1400" b="0" i="0" u="none" strike="noStrike" cap="none">
                <a:solidFill>
                  <a:schemeClr val="hlink"/>
                </a:solidFill>
                <a:latin typeface="넥슨Lv1고딕"/>
                <a:ea typeface="넥슨Lv1고딕"/>
                <a:cs typeface="넥슨Lv1고딕"/>
                <a:sym typeface="넥슨Lv1고딕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넥슨Lv1고딕"/>
              <a:buChar char="■"/>
              <a:defRPr sz="1400" b="0" i="0" u="none" strike="noStrike" cap="none">
                <a:solidFill>
                  <a:schemeClr val="hlink"/>
                </a:solidFill>
                <a:latin typeface="넥슨Lv1고딕"/>
                <a:ea typeface="넥슨Lv1고딕"/>
                <a:cs typeface="넥슨Lv1고딕"/>
                <a:sym typeface="넥슨Lv1고딕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넥슨Lv1고딕"/>
              <a:buChar char="●"/>
              <a:defRPr sz="1400" b="0" i="0" u="none" strike="noStrike" cap="none">
                <a:solidFill>
                  <a:schemeClr val="hlink"/>
                </a:solidFill>
                <a:latin typeface="넥슨Lv1고딕"/>
                <a:ea typeface="넥슨Lv1고딕"/>
                <a:cs typeface="넥슨Lv1고딕"/>
                <a:sym typeface="넥슨Lv1고딕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넥슨Lv1고딕"/>
              <a:buChar char="○"/>
              <a:defRPr sz="1400" b="0" i="0" u="none" strike="noStrike" cap="none">
                <a:solidFill>
                  <a:schemeClr val="hlink"/>
                </a:solidFill>
                <a:latin typeface="넥슨Lv1고딕"/>
                <a:ea typeface="넥슨Lv1고딕"/>
                <a:cs typeface="넥슨Lv1고딕"/>
                <a:sym typeface="넥슨Lv1고딕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넥슨Lv1고딕"/>
              <a:buChar char="■"/>
              <a:defRPr sz="1400" b="0" i="0" u="none" strike="noStrike" cap="none">
                <a:solidFill>
                  <a:schemeClr val="hlink"/>
                </a:solidFill>
                <a:latin typeface="넥슨Lv1고딕"/>
                <a:ea typeface="넥슨Lv1고딕"/>
                <a:cs typeface="넥슨Lv1고딕"/>
                <a:sym typeface="넥슨Lv1고딕"/>
              </a:defRPr>
            </a:lvl9pPr>
          </a:lstStyle>
          <a:p>
            <a:pPr marL="114300" indent="0">
              <a:lnSpc>
                <a:spcPct val="300000"/>
              </a:lnSpc>
              <a:buNone/>
            </a:pP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■ </a:t>
            </a: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deep learning</a:t>
            </a:r>
          </a:p>
          <a:p>
            <a:pPr marL="114300" indent="0">
              <a:lnSpc>
                <a:spcPct val="300000"/>
              </a:lnSpc>
              <a:buNone/>
            </a:pP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- CNN 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모델 </a:t>
            </a: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/ Grad-CAM / YOLO : 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의류 이미지 분석에 사용</a:t>
            </a:r>
          </a:p>
          <a:p>
            <a:pPr marL="114300" indent="0">
              <a:lnSpc>
                <a:spcPct val="300000"/>
              </a:lnSpc>
              <a:buNone/>
            </a:pP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- 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분류 모델 </a:t>
            </a: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의류 이미지 분류 및</a:t>
            </a: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, 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색상 톤 분류에 사용</a:t>
            </a:r>
          </a:p>
          <a:p>
            <a:pPr marL="114300" indent="0">
              <a:lnSpc>
                <a:spcPct val="300000"/>
              </a:lnSpc>
              <a:buNone/>
            </a:pP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■ machine</a:t>
            </a: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learning</a:t>
            </a:r>
          </a:p>
          <a:p>
            <a:pPr marL="114300" indent="0">
              <a:lnSpc>
                <a:spcPct val="300000"/>
              </a:lnSpc>
              <a:buNone/>
            </a:pP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- 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의사 결정 트리 </a:t>
            </a: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: 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사용자 선호 스타일이과 날씨 등의 정보를 바탕으로 코디에 사용</a:t>
            </a:r>
            <a:endParaRPr lang="en-US" altLang="ko-KR" sz="1000" b="1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  <a:p>
            <a:pPr marL="114300" indent="0">
              <a:lnSpc>
                <a:spcPct val="300000"/>
              </a:lnSpc>
              <a:buNone/>
            </a:pP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  <a:cs typeface="Arial" panose="020B0604020202020204" pitchFamily="34" charset="0"/>
              </a:rPr>
              <a:t>■  </a:t>
            </a: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data base</a:t>
            </a:r>
          </a:p>
          <a:p>
            <a:pPr marL="114300" indent="0">
              <a:lnSpc>
                <a:spcPct val="300000"/>
              </a:lnSpc>
              <a:buNone/>
            </a:pP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- 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의류에 대한 분석 데이터 관리</a:t>
            </a:r>
          </a:p>
          <a:p>
            <a:pPr marL="114300" indent="0">
              <a:lnSpc>
                <a:spcPct val="300000"/>
              </a:lnSpc>
              <a:buNone/>
            </a:pP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- </a:t>
            </a:r>
            <a:r>
              <a:rPr lang="ko-KR" altLang="en-US" sz="1000" b="1" dirty="0" err="1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코디된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 의류들에 대한 사용자 선호도 관리</a:t>
            </a:r>
          </a:p>
          <a:p>
            <a:pPr marL="114300" indent="0">
              <a:lnSpc>
                <a:spcPct val="300000"/>
              </a:lnSpc>
              <a:buNone/>
            </a:pPr>
            <a:r>
              <a:rPr lang="en-US" altLang="ko-KR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- </a:t>
            </a:r>
            <a:r>
              <a:rPr lang="ko-KR" altLang="en-US" sz="1000" b="1" dirty="0">
                <a:latin typeface="넥슨Lv1고딕 Bold" panose="00000800000000000000" pitchFamily="2" charset="-127"/>
                <a:ea typeface="넥슨Lv1고딕 Bold" panose="00000800000000000000" pitchFamily="2" charset="-127"/>
              </a:rPr>
              <a:t>사용자가 많이 활용한 의류 및 코디 관리</a:t>
            </a:r>
            <a:endParaRPr lang="en-US" altLang="ko-KR" sz="1000" dirty="0">
              <a:latin typeface="넥슨Lv1고딕 Bold" panose="00000800000000000000" pitchFamily="2" charset="-127"/>
              <a:ea typeface="넥슨Lv1고딕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090535"/>
      </p:ext>
    </p:extLst>
  </p:cSld>
  <p:clrMapOvr>
    <a:masterClrMapping/>
  </p:clrMapOvr>
</p:sld>
</file>

<file path=ppt/theme/theme1.xml><?xml version="1.0" encoding="utf-8"?>
<a:theme xmlns:a="http://schemas.openxmlformats.org/drawingml/2006/main" name="2021 Marketing Plan by Slidesgo">
  <a:themeElements>
    <a:clrScheme name="Simple Light">
      <a:dk1>
        <a:srgbClr val="696E72"/>
      </a:dk1>
      <a:lt1>
        <a:srgbClr val="FFFFFF"/>
      </a:lt1>
      <a:dk2>
        <a:srgbClr val="595959"/>
      </a:dk2>
      <a:lt2>
        <a:srgbClr val="EEEEEE"/>
      </a:lt2>
      <a:accent1>
        <a:srgbClr val="9EDDEF"/>
      </a:accent1>
      <a:accent2>
        <a:srgbClr val="96B3C1"/>
      </a:accent2>
      <a:accent3>
        <a:srgbClr val="D9D9D9"/>
      </a:accent3>
      <a:accent4>
        <a:srgbClr val="F7E5B7"/>
      </a:accent4>
      <a:accent5>
        <a:srgbClr val="D7E1EA"/>
      </a:accent5>
      <a:accent6>
        <a:srgbClr val="FFFFFF"/>
      </a:accent6>
      <a:hlink>
        <a:srgbClr val="1D262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727</TotalTime>
  <Words>1209</Words>
  <Application>Microsoft Office PowerPoint</Application>
  <PresentationFormat>화면 슬라이드 쇼(16:9)</PresentationFormat>
  <Paragraphs>264</Paragraphs>
  <Slides>33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Barlow</vt:lpstr>
      <vt:lpstr>넥슨Lv1고딕 Bold</vt:lpstr>
      <vt:lpstr>Rozha One</vt:lpstr>
      <vt:lpstr>Barlow Condensed Light</vt:lpstr>
      <vt:lpstr>Arial</vt:lpstr>
      <vt:lpstr>넥슨Lv1고딕</vt:lpstr>
      <vt:lpstr>2021 Marketing Plan by Slidesgo</vt:lpstr>
      <vt:lpstr>SW 마에스트로 최종결과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2021 MARKETfING PLAN</dc:title>
  <dc:creator>A</dc:creator>
  <cp:lastModifiedBy>SAMSUNG</cp:lastModifiedBy>
  <cp:revision>89</cp:revision>
  <dcterms:modified xsi:type="dcterms:W3CDTF">2021-11-19T05:44:56Z</dcterms:modified>
</cp:coreProperties>
</file>